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
  </p:notesMasterIdLst>
  <p:sldIdLst>
    <p:sldId id="256" r:id="rId2"/>
    <p:sldId id="257" r:id="rId3"/>
    <p:sldId id="258" r:id="rId4"/>
    <p:sldId id="259" r:id="rId5"/>
  </p:sldIdLst>
  <p:sldSz cx="6858000" cy="9906000" type="A4"/>
  <p:notesSz cx="7104063" cy="102346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 roundtripDataSignature="AMtx7mg9P/dMVw42RjQ6i5P5cPF6EYqzt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9" d="100"/>
          <a:sy n="49" d="100"/>
        </p:scale>
        <p:origin x="24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84225" y="767575"/>
            <a:ext cx="4736250" cy="38379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10400" y="4861425"/>
            <a:ext cx="5683225" cy="460555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1:notes"/>
          <p:cNvSpPr txBox="1">
            <a:spLocks noGrp="1"/>
          </p:cNvSpPr>
          <p:nvPr>
            <p:ph type="body" idx="1"/>
          </p:nvPr>
        </p:nvSpPr>
        <p:spPr>
          <a:xfrm>
            <a:off x="710400" y="4861425"/>
            <a:ext cx="5683225" cy="46055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7" name="Google Shape;77;p1:notes"/>
          <p:cNvSpPr>
            <a:spLocks noGrp="1" noRot="1" noChangeAspect="1"/>
          </p:cNvSpPr>
          <p:nvPr>
            <p:ph type="sldImg" idx="2"/>
          </p:nvPr>
        </p:nvSpPr>
        <p:spPr>
          <a:xfrm>
            <a:off x="2224088" y="768350"/>
            <a:ext cx="2655887"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txBox="1">
            <a:spLocks noGrp="1"/>
          </p:cNvSpPr>
          <p:nvPr>
            <p:ph type="body" idx="1"/>
          </p:nvPr>
        </p:nvSpPr>
        <p:spPr>
          <a:xfrm>
            <a:off x="710400" y="4861425"/>
            <a:ext cx="5683225" cy="46055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2:notes"/>
          <p:cNvSpPr>
            <a:spLocks noGrp="1" noRot="1" noChangeAspect="1"/>
          </p:cNvSpPr>
          <p:nvPr>
            <p:ph type="sldImg" idx="2"/>
          </p:nvPr>
        </p:nvSpPr>
        <p:spPr>
          <a:xfrm>
            <a:off x="2224088" y="768350"/>
            <a:ext cx="2655887"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3:notes"/>
          <p:cNvSpPr txBox="1">
            <a:spLocks noGrp="1"/>
          </p:cNvSpPr>
          <p:nvPr>
            <p:ph type="body" idx="1"/>
          </p:nvPr>
        </p:nvSpPr>
        <p:spPr>
          <a:xfrm>
            <a:off x="710400" y="4861425"/>
            <a:ext cx="5683225" cy="46055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3:notes"/>
          <p:cNvSpPr>
            <a:spLocks noGrp="1" noRot="1" noChangeAspect="1"/>
          </p:cNvSpPr>
          <p:nvPr>
            <p:ph type="sldImg" idx="2"/>
          </p:nvPr>
        </p:nvSpPr>
        <p:spPr>
          <a:xfrm>
            <a:off x="2224088" y="768350"/>
            <a:ext cx="2655887"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4:notes"/>
          <p:cNvSpPr txBox="1">
            <a:spLocks noGrp="1"/>
          </p:cNvSpPr>
          <p:nvPr>
            <p:ph type="body" idx="1"/>
          </p:nvPr>
        </p:nvSpPr>
        <p:spPr>
          <a:xfrm>
            <a:off x="710400" y="4861425"/>
            <a:ext cx="5683225" cy="46055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4:notes"/>
          <p:cNvSpPr>
            <a:spLocks noGrp="1" noRot="1" noChangeAspect="1"/>
          </p:cNvSpPr>
          <p:nvPr>
            <p:ph type="sldImg" idx="2"/>
          </p:nvPr>
        </p:nvSpPr>
        <p:spPr>
          <a:xfrm>
            <a:off x="2224088" y="768350"/>
            <a:ext cx="2655887" cy="38369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1"/>
        <p:cNvGrpSpPr/>
        <p:nvPr/>
      </p:nvGrpSpPr>
      <p:grpSpPr>
        <a:xfrm>
          <a:off x="0" y="0"/>
          <a:ext cx="0" cy="0"/>
          <a:chOff x="0" y="0"/>
          <a:chExt cx="0" cy="0"/>
        </a:xfrm>
      </p:grpSpPr>
      <p:pic>
        <p:nvPicPr>
          <p:cNvPr id="12" name="Google Shape;12;p6"/>
          <p:cNvPicPr preferRelativeResize="0"/>
          <p:nvPr/>
        </p:nvPicPr>
        <p:blipFill rotWithShape="1">
          <a:blip r:embed="rId2">
            <a:alphaModFix/>
          </a:blip>
          <a:srcRect t="20037" b="17609"/>
          <a:stretch/>
        </p:blipFill>
        <p:spPr>
          <a:xfrm>
            <a:off x="572386" y="3228622"/>
            <a:ext cx="5713228" cy="3448756"/>
          </a:xfrm>
          <a:prstGeom prst="rect">
            <a:avLst/>
          </a:prstGeom>
          <a:noFill/>
          <a:ln>
            <a:noFill/>
          </a:ln>
        </p:spPr>
      </p:pic>
      <p:sp>
        <p:nvSpPr>
          <p:cNvPr id="13" name="Google Shape;13;p6"/>
          <p:cNvSpPr/>
          <p:nvPr/>
        </p:nvSpPr>
        <p:spPr>
          <a:xfrm>
            <a:off x="0" y="0"/>
            <a:ext cx="6858000" cy="9906000"/>
          </a:xfrm>
          <a:prstGeom prst="rect">
            <a:avLst/>
          </a:prstGeom>
          <a:solidFill>
            <a:schemeClr val="lt1">
              <a:alpha val="73725"/>
            </a:scheme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14"/>
        <p:cNvGrpSpPr/>
        <p:nvPr/>
      </p:nvGrpSpPr>
      <p:grpSpPr>
        <a:xfrm>
          <a:off x="0" y="0"/>
          <a:ext cx="0" cy="0"/>
          <a:chOff x="0" y="0"/>
          <a:chExt cx="0" cy="0"/>
        </a:xfrm>
      </p:grpSpPr>
      <p:sp>
        <p:nvSpPr>
          <p:cNvPr id="15" name="Google Shape;15;p7"/>
          <p:cNvSpPr txBox="1"/>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GB" sz="900">
                <a:solidFill>
                  <a:srgbClr val="888888"/>
                </a:solidFill>
                <a:latin typeface="Calibri"/>
                <a:ea typeface="Calibri"/>
                <a:cs typeface="Calibri"/>
                <a:sym typeface="Calibri"/>
              </a:rPr>
              <a:t>‹#›</a:t>
            </a:fld>
            <a:endParaRPr sz="900">
              <a:solidFill>
                <a:srgbClr val="888888"/>
              </a:solidFill>
              <a:latin typeface="Calibri"/>
              <a:ea typeface="Calibri"/>
              <a:cs typeface="Calibri"/>
              <a:sym typeface="Calibri"/>
            </a:endParaRPr>
          </a:p>
        </p:txBody>
      </p:sp>
      <p:pic>
        <p:nvPicPr>
          <p:cNvPr id="16" name="Google Shape;16;p7"/>
          <p:cNvPicPr preferRelativeResize="0"/>
          <p:nvPr/>
        </p:nvPicPr>
        <p:blipFill rotWithShape="1">
          <a:blip r:embed="rId2">
            <a:alphaModFix/>
          </a:blip>
          <a:srcRect t="20037" b="17609"/>
          <a:stretch/>
        </p:blipFill>
        <p:spPr>
          <a:xfrm>
            <a:off x="572386" y="3228622"/>
            <a:ext cx="5713228" cy="3448756"/>
          </a:xfrm>
          <a:prstGeom prst="rect">
            <a:avLst/>
          </a:prstGeom>
          <a:noFill/>
          <a:ln>
            <a:noFill/>
          </a:ln>
        </p:spPr>
      </p:pic>
      <p:sp>
        <p:nvSpPr>
          <p:cNvPr id="17" name="Google Shape;17;p7"/>
          <p:cNvSpPr/>
          <p:nvPr/>
        </p:nvSpPr>
        <p:spPr>
          <a:xfrm>
            <a:off x="0" y="0"/>
            <a:ext cx="6858000" cy="9906000"/>
          </a:xfrm>
          <a:prstGeom prst="rect">
            <a:avLst/>
          </a:prstGeom>
          <a:solidFill>
            <a:schemeClr val="lt1">
              <a:alpha val="73725"/>
            </a:schemeClr>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8"/>
          <p:cNvSpPr txBox="1">
            <a:spLocks noGrp="1"/>
          </p:cNvSpPr>
          <p:nvPr>
            <p:ph type="title"/>
          </p:nvPr>
        </p:nvSpPr>
        <p:spPr>
          <a:xfrm>
            <a:off x="467916" y="2469624"/>
            <a:ext cx="5915025" cy="412062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8"/>
          <p:cNvSpPr txBox="1">
            <a:spLocks noGrp="1"/>
          </p:cNvSpPr>
          <p:nvPr>
            <p:ph type="body" idx="1"/>
          </p:nvPr>
        </p:nvSpPr>
        <p:spPr>
          <a:xfrm>
            <a:off x="467916" y="6629226"/>
            <a:ext cx="5915025" cy="21669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800"/>
              <a:buNone/>
              <a:defRPr sz="1800">
                <a:solidFill>
                  <a:schemeClr val="dk1"/>
                </a:solidFill>
              </a:defRPr>
            </a:lvl1pPr>
            <a:lvl2pPr marL="914400" lvl="1" indent="-228600" algn="l">
              <a:lnSpc>
                <a:spcPct val="90000"/>
              </a:lnSpc>
              <a:spcBef>
                <a:spcPts val="375"/>
              </a:spcBef>
              <a:spcAft>
                <a:spcPts val="0"/>
              </a:spcAft>
              <a:buClr>
                <a:srgbClr val="888888"/>
              </a:buClr>
              <a:buSzPts val="1500"/>
              <a:buNone/>
              <a:defRPr sz="1500">
                <a:solidFill>
                  <a:srgbClr val="888888"/>
                </a:solidFill>
              </a:defRPr>
            </a:lvl2pPr>
            <a:lvl3pPr marL="1371600" lvl="2" indent="-228600" algn="l">
              <a:lnSpc>
                <a:spcPct val="90000"/>
              </a:lnSpc>
              <a:spcBef>
                <a:spcPts val="375"/>
              </a:spcBef>
              <a:spcAft>
                <a:spcPts val="0"/>
              </a:spcAft>
              <a:buClr>
                <a:srgbClr val="888888"/>
              </a:buClr>
              <a:buSzPts val="1350"/>
              <a:buNone/>
              <a:defRPr sz="1350">
                <a:solidFill>
                  <a:srgbClr val="888888"/>
                </a:solidFill>
              </a:defRPr>
            </a:lvl3pPr>
            <a:lvl4pPr marL="1828800" lvl="3" indent="-228600" algn="l">
              <a:lnSpc>
                <a:spcPct val="90000"/>
              </a:lnSpc>
              <a:spcBef>
                <a:spcPts val="375"/>
              </a:spcBef>
              <a:spcAft>
                <a:spcPts val="0"/>
              </a:spcAft>
              <a:buClr>
                <a:srgbClr val="888888"/>
              </a:buClr>
              <a:buSzPts val="1200"/>
              <a:buNone/>
              <a:defRPr sz="1200">
                <a:solidFill>
                  <a:srgbClr val="888888"/>
                </a:solidFill>
              </a:defRPr>
            </a:lvl4pPr>
            <a:lvl5pPr marL="2286000" lvl="4" indent="-228600" algn="l">
              <a:lnSpc>
                <a:spcPct val="90000"/>
              </a:lnSpc>
              <a:spcBef>
                <a:spcPts val="375"/>
              </a:spcBef>
              <a:spcAft>
                <a:spcPts val="0"/>
              </a:spcAft>
              <a:buClr>
                <a:srgbClr val="888888"/>
              </a:buClr>
              <a:buSzPts val="1200"/>
              <a:buNone/>
              <a:defRPr sz="1200">
                <a:solidFill>
                  <a:srgbClr val="888888"/>
                </a:solidFill>
              </a:defRPr>
            </a:lvl5pPr>
            <a:lvl6pPr marL="2743200" lvl="5" indent="-228600" algn="l">
              <a:lnSpc>
                <a:spcPct val="90000"/>
              </a:lnSpc>
              <a:spcBef>
                <a:spcPts val="375"/>
              </a:spcBef>
              <a:spcAft>
                <a:spcPts val="0"/>
              </a:spcAft>
              <a:buClr>
                <a:srgbClr val="888888"/>
              </a:buClr>
              <a:buSzPts val="1200"/>
              <a:buNone/>
              <a:defRPr sz="1200">
                <a:solidFill>
                  <a:srgbClr val="888888"/>
                </a:solidFill>
              </a:defRPr>
            </a:lvl6pPr>
            <a:lvl7pPr marL="3200400" lvl="6" indent="-228600" algn="l">
              <a:lnSpc>
                <a:spcPct val="90000"/>
              </a:lnSpc>
              <a:spcBef>
                <a:spcPts val="375"/>
              </a:spcBef>
              <a:spcAft>
                <a:spcPts val="0"/>
              </a:spcAft>
              <a:buClr>
                <a:srgbClr val="888888"/>
              </a:buClr>
              <a:buSzPts val="1200"/>
              <a:buNone/>
              <a:defRPr sz="1200">
                <a:solidFill>
                  <a:srgbClr val="888888"/>
                </a:solidFill>
              </a:defRPr>
            </a:lvl7pPr>
            <a:lvl8pPr marL="3657600" lvl="7" indent="-228600" algn="l">
              <a:lnSpc>
                <a:spcPct val="90000"/>
              </a:lnSpc>
              <a:spcBef>
                <a:spcPts val="375"/>
              </a:spcBef>
              <a:spcAft>
                <a:spcPts val="0"/>
              </a:spcAft>
              <a:buClr>
                <a:srgbClr val="888888"/>
              </a:buClr>
              <a:buSzPts val="1200"/>
              <a:buNone/>
              <a:defRPr sz="1200">
                <a:solidFill>
                  <a:srgbClr val="888888"/>
                </a:solidFill>
              </a:defRPr>
            </a:lvl8pPr>
            <a:lvl9pPr marL="4114800" lvl="8" indent="-228600" algn="l">
              <a:lnSpc>
                <a:spcPct val="90000"/>
              </a:lnSpc>
              <a:spcBef>
                <a:spcPts val="375"/>
              </a:spcBef>
              <a:spcAft>
                <a:spcPts val="0"/>
              </a:spcAft>
              <a:buClr>
                <a:srgbClr val="888888"/>
              </a:buClr>
              <a:buSzPts val="1200"/>
              <a:buNone/>
              <a:defRPr sz="1200">
                <a:solidFill>
                  <a:srgbClr val="888888"/>
                </a:solidFill>
              </a:defRPr>
            </a:lvl9pPr>
          </a:lstStyle>
          <a:p>
            <a:endParaRPr/>
          </a:p>
        </p:txBody>
      </p:sp>
      <p:sp>
        <p:nvSpPr>
          <p:cNvPr id="21" name="Google Shape;21;p8"/>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8"/>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4"/>
        <p:cNvGrpSpPr/>
        <p:nvPr/>
      </p:nvGrpSpPr>
      <p:grpSpPr>
        <a:xfrm>
          <a:off x="0" y="0"/>
          <a:ext cx="0" cy="0"/>
          <a:chOff x="0" y="0"/>
          <a:chExt cx="0" cy="0"/>
        </a:xfrm>
      </p:grpSpPr>
      <p:sp>
        <p:nvSpPr>
          <p:cNvPr id="25" name="Google Shape;25;p9"/>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9"/>
          <p:cNvSpPr txBox="1">
            <a:spLocks noGrp="1"/>
          </p:cNvSpPr>
          <p:nvPr>
            <p:ph type="body" idx="1"/>
          </p:nvPr>
        </p:nvSpPr>
        <p:spPr>
          <a:xfrm>
            <a:off x="471488"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9"/>
          <p:cNvSpPr txBox="1">
            <a:spLocks noGrp="1"/>
          </p:cNvSpPr>
          <p:nvPr>
            <p:ph type="body" idx="2"/>
          </p:nvPr>
        </p:nvSpPr>
        <p:spPr>
          <a:xfrm>
            <a:off x="3471863"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8" name="Google Shape;28;p9"/>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9"/>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9"/>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1"/>
        <p:cNvGrpSpPr/>
        <p:nvPr/>
      </p:nvGrpSpPr>
      <p:grpSpPr>
        <a:xfrm>
          <a:off x="0" y="0"/>
          <a:ext cx="0" cy="0"/>
          <a:chOff x="0" y="0"/>
          <a:chExt cx="0" cy="0"/>
        </a:xfrm>
      </p:grpSpPr>
      <p:sp>
        <p:nvSpPr>
          <p:cNvPr id="32" name="Google Shape;32;p10"/>
          <p:cNvSpPr txBox="1">
            <a:spLocks noGrp="1"/>
          </p:cNvSpPr>
          <p:nvPr>
            <p:ph type="title"/>
          </p:nvPr>
        </p:nvSpPr>
        <p:spPr>
          <a:xfrm>
            <a:off x="472381"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0"/>
          <p:cNvSpPr txBox="1">
            <a:spLocks noGrp="1"/>
          </p:cNvSpPr>
          <p:nvPr>
            <p:ph type="body" idx="1"/>
          </p:nvPr>
        </p:nvSpPr>
        <p:spPr>
          <a:xfrm>
            <a:off x="472381" y="2428347"/>
            <a:ext cx="2901255"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34" name="Google Shape;34;p10"/>
          <p:cNvSpPr txBox="1">
            <a:spLocks noGrp="1"/>
          </p:cNvSpPr>
          <p:nvPr>
            <p:ph type="body" idx="2"/>
          </p:nvPr>
        </p:nvSpPr>
        <p:spPr>
          <a:xfrm>
            <a:off x="472381" y="3618442"/>
            <a:ext cx="2901255"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5" name="Google Shape;35;p10"/>
          <p:cNvSpPr txBox="1">
            <a:spLocks noGrp="1"/>
          </p:cNvSpPr>
          <p:nvPr>
            <p:ph type="body" idx="3"/>
          </p:nvPr>
        </p:nvSpPr>
        <p:spPr>
          <a:xfrm>
            <a:off x="3471863" y="2428347"/>
            <a:ext cx="2915543"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36" name="Google Shape;36;p10"/>
          <p:cNvSpPr txBox="1">
            <a:spLocks noGrp="1"/>
          </p:cNvSpPr>
          <p:nvPr>
            <p:ph type="body" idx="4"/>
          </p:nvPr>
        </p:nvSpPr>
        <p:spPr>
          <a:xfrm>
            <a:off x="3471863" y="3618442"/>
            <a:ext cx="2915543"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7" name="Google Shape;37;p10"/>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0"/>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0"/>
        <p:cNvGrpSpPr/>
        <p:nvPr/>
      </p:nvGrpSpPr>
      <p:grpSpPr>
        <a:xfrm>
          <a:off x="0" y="0"/>
          <a:ext cx="0" cy="0"/>
          <a:chOff x="0" y="0"/>
          <a:chExt cx="0" cy="0"/>
        </a:xfrm>
      </p:grpSpPr>
      <p:sp>
        <p:nvSpPr>
          <p:cNvPr id="41" name="Google Shape;41;p11"/>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1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body" idx="1"/>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750"/>
              </a:spcBef>
              <a:spcAft>
                <a:spcPts val="0"/>
              </a:spcAft>
              <a:buClr>
                <a:schemeClr val="dk1"/>
              </a:buClr>
              <a:buSzPts val="2400"/>
              <a:buChar char="•"/>
              <a:defRPr sz="2400"/>
            </a:lvl1pPr>
            <a:lvl2pPr marL="914400" lvl="1" indent="-361950" algn="l">
              <a:lnSpc>
                <a:spcPct val="90000"/>
              </a:lnSpc>
              <a:spcBef>
                <a:spcPts val="375"/>
              </a:spcBef>
              <a:spcAft>
                <a:spcPts val="0"/>
              </a:spcAft>
              <a:buClr>
                <a:schemeClr val="dk1"/>
              </a:buClr>
              <a:buSzPts val="2100"/>
              <a:buChar char="•"/>
              <a:defRPr sz="2100"/>
            </a:lvl2pPr>
            <a:lvl3pPr marL="1371600" lvl="2" indent="-342900" algn="l">
              <a:lnSpc>
                <a:spcPct val="90000"/>
              </a:lnSpc>
              <a:spcBef>
                <a:spcPts val="375"/>
              </a:spcBef>
              <a:spcAft>
                <a:spcPts val="0"/>
              </a:spcAft>
              <a:buClr>
                <a:schemeClr val="dk1"/>
              </a:buClr>
              <a:buSzPts val="1800"/>
              <a:buChar char="•"/>
              <a:defRPr sz="1800"/>
            </a:lvl3pPr>
            <a:lvl4pPr marL="1828800" lvl="3" indent="-323850" algn="l">
              <a:lnSpc>
                <a:spcPct val="90000"/>
              </a:lnSpc>
              <a:spcBef>
                <a:spcPts val="375"/>
              </a:spcBef>
              <a:spcAft>
                <a:spcPts val="0"/>
              </a:spcAft>
              <a:buClr>
                <a:schemeClr val="dk1"/>
              </a:buClr>
              <a:buSzPts val="1500"/>
              <a:buChar char="•"/>
              <a:defRPr sz="1500"/>
            </a:lvl4pPr>
            <a:lvl5pPr marL="2286000" lvl="4" indent="-323850" algn="l">
              <a:lnSpc>
                <a:spcPct val="90000"/>
              </a:lnSpc>
              <a:spcBef>
                <a:spcPts val="375"/>
              </a:spcBef>
              <a:spcAft>
                <a:spcPts val="0"/>
              </a:spcAft>
              <a:buClr>
                <a:schemeClr val="dk1"/>
              </a:buClr>
              <a:buSzPts val="1500"/>
              <a:buChar char="•"/>
              <a:defRPr sz="15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9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52" name="Google Shape;52;p13"/>
          <p:cNvSpPr txBox="1">
            <a:spLocks noGrp="1"/>
          </p:cNvSpPr>
          <p:nvPr>
            <p:ph type="body" idx="2"/>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53" name="Google Shape;53;p1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1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1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14"/>
          <p:cNvSpPr>
            <a:spLocks noGrp="1"/>
          </p:cNvSpPr>
          <p:nvPr>
            <p:ph type="pic" idx="2"/>
          </p:nvPr>
        </p:nvSpPr>
        <p:spPr>
          <a:xfrm>
            <a:off x="2915543" y="1426283"/>
            <a:ext cx="3471863" cy="7039681"/>
          </a:xfrm>
          <a:prstGeom prst="rect">
            <a:avLst/>
          </a:prstGeom>
          <a:noFill/>
          <a:ln>
            <a:noFill/>
          </a:ln>
        </p:spPr>
      </p:sp>
      <p:sp>
        <p:nvSpPr>
          <p:cNvPr id="59" name="Google Shape;59;p14"/>
          <p:cNvSpPr txBox="1">
            <a:spLocks noGrp="1"/>
          </p:cNvSpPr>
          <p:nvPr>
            <p:ph type="body" idx="1"/>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0" name="Google Shape;60;p14"/>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14"/>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1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3"/>
        <p:cNvGrpSpPr/>
        <p:nvPr/>
      </p:nvGrpSpPr>
      <p:grpSpPr>
        <a:xfrm>
          <a:off x="0" y="0"/>
          <a:ext cx="0" cy="0"/>
          <a:chOff x="0" y="0"/>
          <a:chExt cx="0" cy="0"/>
        </a:xfrm>
      </p:grpSpPr>
      <p:sp>
        <p:nvSpPr>
          <p:cNvPr id="64" name="Google Shape;64;p15"/>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15"/>
          <p:cNvSpPr txBox="1">
            <a:spLocks noGrp="1"/>
          </p:cNvSpPr>
          <p:nvPr>
            <p:ph type="body" idx="1"/>
          </p:nvPr>
        </p:nvSpPr>
        <p:spPr>
          <a:xfrm rot="5400000">
            <a:off x="286367" y="2822135"/>
            <a:ext cx="6285266" cy="59150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6" name="Google Shape;66;p1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1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9"/>
        <p:cNvGrpSpPr/>
        <p:nvPr/>
      </p:nvGrpSpPr>
      <p:grpSpPr>
        <a:xfrm>
          <a:off x="0" y="0"/>
          <a:ext cx="0" cy="0"/>
          <a:chOff x="0" y="0"/>
          <a:chExt cx="0" cy="0"/>
        </a:xfrm>
      </p:grpSpPr>
      <p:sp>
        <p:nvSpPr>
          <p:cNvPr id="70" name="Google Shape;70;p16"/>
          <p:cNvSpPr txBox="1">
            <a:spLocks noGrp="1"/>
          </p:cNvSpPr>
          <p:nvPr>
            <p:ph type="title"/>
          </p:nvPr>
        </p:nvSpPr>
        <p:spPr>
          <a:xfrm rot="5400000">
            <a:off x="1449696" y="3985464"/>
            <a:ext cx="8394877" cy="147875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16"/>
          <p:cNvSpPr txBox="1">
            <a:spLocks noGrp="1"/>
          </p:cNvSpPr>
          <p:nvPr>
            <p:ph type="body" idx="1"/>
          </p:nvPr>
        </p:nvSpPr>
        <p:spPr>
          <a:xfrm rot="5400000">
            <a:off x="-1550679" y="2549570"/>
            <a:ext cx="8394877" cy="435054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2" name="Google Shape;72;p16"/>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16"/>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5"/>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5"/>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8" name="Google Shape;8;p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rgbClr val="888888"/>
                </a:solidFill>
                <a:latin typeface="Calibri"/>
                <a:ea typeface="Calibri"/>
                <a:cs typeface="Calibri"/>
                <a:sym typeface="Calibri"/>
              </a:defRPr>
            </a:lvl1pPr>
            <a:lvl2pPr marL="0" marR="0" lvl="1" indent="0" algn="r" rtl="0">
              <a:spcBef>
                <a:spcPts val="0"/>
              </a:spcBef>
              <a:buNone/>
              <a:defRPr sz="900" b="0" i="0" u="none" strike="noStrike" cap="none">
                <a:solidFill>
                  <a:srgbClr val="888888"/>
                </a:solidFill>
                <a:latin typeface="Calibri"/>
                <a:ea typeface="Calibri"/>
                <a:cs typeface="Calibri"/>
                <a:sym typeface="Calibri"/>
              </a:defRPr>
            </a:lvl2pPr>
            <a:lvl3pPr marL="0" marR="0" lvl="2" indent="0" algn="r" rtl="0">
              <a:spcBef>
                <a:spcPts val="0"/>
              </a:spcBef>
              <a:buNone/>
              <a:defRPr sz="900" b="0" i="0" u="none" strike="noStrike" cap="none">
                <a:solidFill>
                  <a:srgbClr val="888888"/>
                </a:solidFill>
                <a:latin typeface="Calibri"/>
                <a:ea typeface="Calibri"/>
                <a:cs typeface="Calibri"/>
                <a:sym typeface="Calibri"/>
              </a:defRPr>
            </a:lvl3pPr>
            <a:lvl4pPr marL="0" marR="0" lvl="3" indent="0" algn="r" rtl="0">
              <a:spcBef>
                <a:spcPts val="0"/>
              </a:spcBef>
              <a:buNone/>
              <a:defRPr sz="900" b="0" i="0" u="none" strike="noStrike" cap="none">
                <a:solidFill>
                  <a:srgbClr val="888888"/>
                </a:solidFill>
                <a:latin typeface="Calibri"/>
                <a:ea typeface="Calibri"/>
                <a:cs typeface="Calibri"/>
                <a:sym typeface="Calibri"/>
              </a:defRPr>
            </a:lvl4pPr>
            <a:lvl5pPr marL="0" marR="0" lvl="4" indent="0" algn="r" rtl="0">
              <a:spcBef>
                <a:spcPts val="0"/>
              </a:spcBef>
              <a:buNone/>
              <a:defRPr sz="900" b="0" i="0" u="none" strike="noStrike" cap="none">
                <a:solidFill>
                  <a:srgbClr val="888888"/>
                </a:solidFill>
                <a:latin typeface="Calibri"/>
                <a:ea typeface="Calibri"/>
                <a:cs typeface="Calibri"/>
                <a:sym typeface="Calibri"/>
              </a:defRPr>
            </a:lvl5pPr>
            <a:lvl6pPr marL="0" marR="0" lvl="5" indent="0" algn="r" rtl="0">
              <a:spcBef>
                <a:spcPts val="0"/>
              </a:spcBef>
              <a:buNone/>
              <a:defRPr sz="900" b="0" i="0" u="none" strike="noStrike" cap="none">
                <a:solidFill>
                  <a:srgbClr val="888888"/>
                </a:solidFill>
                <a:latin typeface="Calibri"/>
                <a:ea typeface="Calibri"/>
                <a:cs typeface="Calibri"/>
                <a:sym typeface="Calibri"/>
              </a:defRPr>
            </a:lvl6pPr>
            <a:lvl7pPr marL="0" marR="0" lvl="6" indent="0" algn="r" rtl="0">
              <a:spcBef>
                <a:spcPts val="0"/>
              </a:spcBef>
              <a:buNone/>
              <a:defRPr sz="900" b="0" i="0" u="none" strike="noStrike" cap="none">
                <a:solidFill>
                  <a:srgbClr val="888888"/>
                </a:solidFill>
                <a:latin typeface="Calibri"/>
                <a:ea typeface="Calibri"/>
                <a:cs typeface="Calibri"/>
                <a:sym typeface="Calibri"/>
              </a:defRPr>
            </a:lvl7pPr>
            <a:lvl8pPr marL="0" marR="0" lvl="7" indent="0" algn="r" rtl="0">
              <a:spcBef>
                <a:spcPts val="0"/>
              </a:spcBef>
              <a:buNone/>
              <a:defRPr sz="900" b="0" i="0" u="none" strike="noStrike" cap="none">
                <a:solidFill>
                  <a:srgbClr val="888888"/>
                </a:solidFill>
                <a:latin typeface="Calibri"/>
                <a:ea typeface="Calibri"/>
                <a:cs typeface="Calibri"/>
                <a:sym typeface="Calibri"/>
              </a:defRPr>
            </a:lvl8pPr>
            <a:lvl9pPr marL="0" marR="0" lvl="8" indent="0" algn="r" rtl="0">
              <a:spcBef>
                <a:spcPts val="0"/>
              </a:spcBef>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2.jpg"/><Relationship Id="rId5" Type="http://schemas.openxmlformats.org/officeDocument/2006/relationships/image" Target="../media/image11.png"/><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
          <p:cNvSpPr/>
          <p:nvPr/>
        </p:nvSpPr>
        <p:spPr>
          <a:xfrm>
            <a:off x="78200" y="124300"/>
            <a:ext cx="6695700" cy="9661200"/>
          </a:xfrm>
          <a:prstGeom prst="rect">
            <a:avLst/>
          </a:prstGeom>
          <a:noFill/>
          <a:ln w="19050" cap="flat" cmpd="sng">
            <a:solidFill>
              <a:srgbClr val="FFC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0" name="Google Shape;80;p1"/>
          <p:cNvPicPr preferRelativeResize="0"/>
          <p:nvPr/>
        </p:nvPicPr>
        <p:blipFill rotWithShape="1">
          <a:blip r:embed="rId3">
            <a:alphaModFix/>
          </a:blip>
          <a:srcRect/>
          <a:stretch/>
        </p:blipFill>
        <p:spPr>
          <a:xfrm>
            <a:off x="386783" y="268303"/>
            <a:ext cx="1020912" cy="988330"/>
          </a:xfrm>
          <a:prstGeom prst="rect">
            <a:avLst/>
          </a:prstGeom>
          <a:noFill/>
          <a:ln>
            <a:noFill/>
          </a:ln>
        </p:spPr>
      </p:pic>
      <p:sp>
        <p:nvSpPr>
          <p:cNvPr id="81" name="Google Shape;81;p1"/>
          <p:cNvSpPr txBox="1"/>
          <p:nvPr/>
        </p:nvSpPr>
        <p:spPr>
          <a:xfrm>
            <a:off x="1623859" y="401678"/>
            <a:ext cx="4909800" cy="9696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900" b="0" i="0" u="none" strike="noStrike" cap="none" dirty="0">
                <a:solidFill>
                  <a:srgbClr val="45734A"/>
                </a:solidFill>
                <a:latin typeface="Verdana"/>
                <a:ea typeface="Verdana"/>
                <a:cs typeface="Verdana"/>
                <a:sym typeface="Verdana"/>
              </a:rPr>
              <a:t>Curriculum Booklet</a:t>
            </a:r>
            <a:endParaRPr sz="500" dirty="0"/>
          </a:p>
          <a:p>
            <a:pPr marL="0" marR="0" lvl="0" indent="0" algn="ctr" rtl="0">
              <a:spcBef>
                <a:spcPts val="0"/>
              </a:spcBef>
              <a:spcAft>
                <a:spcPts val="0"/>
              </a:spcAft>
              <a:buNone/>
            </a:pPr>
            <a:r>
              <a:rPr lang="en-GB" sz="1900" b="0" i="0" u="none" strike="noStrike" cap="none" dirty="0">
                <a:solidFill>
                  <a:srgbClr val="45734A"/>
                </a:solidFill>
                <a:latin typeface="Verdana"/>
                <a:ea typeface="Verdana"/>
                <a:cs typeface="Verdana"/>
                <a:sym typeface="Verdana"/>
              </a:rPr>
              <a:t>Blue, Yellow &amp; Green Hub –</a:t>
            </a:r>
            <a:r>
              <a:rPr lang="en-GB" sz="1900" dirty="0">
                <a:solidFill>
                  <a:srgbClr val="45734A"/>
                </a:solidFill>
                <a:latin typeface="Verdana"/>
                <a:ea typeface="Verdana"/>
                <a:cs typeface="Verdana"/>
                <a:sym typeface="Verdana"/>
              </a:rPr>
              <a:t> Autumn</a:t>
            </a:r>
            <a:endParaRPr sz="1900" dirty="0">
              <a:solidFill>
                <a:srgbClr val="45734A"/>
              </a:solidFill>
              <a:latin typeface="Verdana"/>
              <a:ea typeface="Verdana"/>
              <a:cs typeface="Verdana"/>
              <a:sym typeface="Verdana"/>
            </a:endParaRPr>
          </a:p>
          <a:p>
            <a:pPr marL="0" marR="0" lvl="0" indent="0" algn="ctr" rtl="0">
              <a:spcBef>
                <a:spcPts val="0"/>
              </a:spcBef>
              <a:spcAft>
                <a:spcPts val="0"/>
              </a:spcAft>
              <a:buNone/>
            </a:pPr>
            <a:r>
              <a:rPr lang="en-GB" sz="1900" dirty="0">
                <a:solidFill>
                  <a:srgbClr val="45734A"/>
                </a:solidFill>
                <a:latin typeface="Verdana"/>
                <a:ea typeface="Verdana"/>
                <a:cs typeface="Verdana"/>
                <a:sym typeface="Verdana"/>
              </a:rPr>
              <a:t>2025 - 2026</a:t>
            </a:r>
            <a:endParaRPr sz="500" b="0" i="0" u="none" strike="noStrike" cap="none" dirty="0">
              <a:solidFill>
                <a:srgbClr val="45734A"/>
              </a:solidFill>
              <a:latin typeface="Arial"/>
              <a:ea typeface="Arial"/>
              <a:cs typeface="Arial"/>
              <a:sym typeface="Arial"/>
            </a:endParaRPr>
          </a:p>
        </p:txBody>
      </p:sp>
      <p:sp>
        <p:nvSpPr>
          <p:cNvPr id="82" name="Google Shape;82;p1"/>
          <p:cNvSpPr/>
          <p:nvPr/>
        </p:nvSpPr>
        <p:spPr>
          <a:xfrm>
            <a:off x="1783788" y="4479304"/>
            <a:ext cx="342900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br>
              <a:rPr lang="en-GB" sz="1800" b="0" i="0" u="none" strike="noStrike" cap="none">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cxnSp>
        <p:nvCxnSpPr>
          <p:cNvPr id="83" name="Google Shape;83;p1"/>
          <p:cNvCxnSpPr/>
          <p:nvPr/>
        </p:nvCxnSpPr>
        <p:spPr>
          <a:xfrm>
            <a:off x="236388" y="1410369"/>
            <a:ext cx="6357036" cy="0"/>
          </a:xfrm>
          <a:prstGeom prst="straightConnector1">
            <a:avLst/>
          </a:prstGeom>
          <a:noFill/>
          <a:ln w="28575" cap="flat" cmpd="sng">
            <a:solidFill>
              <a:srgbClr val="45734A"/>
            </a:solidFill>
            <a:prstDash val="solid"/>
            <a:miter lim="800000"/>
            <a:headEnd type="none" w="sm" len="sm"/>
            <a:tailEnd type="none" w="sm" len="sm"/>
          </a:ln>
        </p:spPr>
      </p:cxnSp>
      <p:sp>
        <p:nvSpPr>
          <p:cNvPr id="84" name="Google Shape;84;p1"/>
          <p:cNvSpPr txBox="1"/>
          <p:nvPr/>
        </p:nvSpPr>
        <p:spPr>
          <a:xfrm>
            <a:off x="4482479" y="1424825"/>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English</a:t>
            </a:r>
            <a:endParaRPr sz="1600">
              <a:solidFill>
                <a:srgbClr val="45734A"/>
              </a:solidFill>
              <a:latin typeface="Arial"/>
              <a:ea typeface="Arial"/>
              <a:cs typeface="Arial"/>
              <a:sym typeface="Arial"/>
            </a:endParaRPr>
          </a:p>
        </p:txBody>
      </p:sp>
      <p:sp>
        <p:nvSpPr>
          <p:cNvPr id="85" name="Google Shape;85;p1"/>
          <p:cNvSpPr/>
          <p:nvPr/>
        </p:nvSpPr>
        <p:spPr>
          <a:xfrm>
            <a:off x="2298031" y="1822387"/>
            <a:ext cx="4235620" cy="2096009"/>
          </a:xfrm>
          <a:prstGeom prst="rect">
            <a:avLst/>
          </a:prstGeom>
          <a:solidFill>
            <a:srgbClr val="D3DED4">
              <a:alpha val="46666"/>
            </a:srgbClr>
          </a:solidFill>
          <a:ln w="38100" cap="flat" cmpd="sng">
            <a:solidFill>
              <a:srgbClr val="45734A"/>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1200" dirty="0">
                <a:solidFill>
                  <a:schemeClr val="dk1"/>
                </a:solidFill>
              </a:rPr>
              <a:t>This term all Hubs, in line with the rest of the school, will be following the ‘I am a Clever Writer’ approach for improving our writing skills. All skills will be supported with a variety of books. </a:t>
            </a:r>
          </a:p>
          <a:p>
            <a:pPr lvl="0" algn="ctr"/>
            <a:r>
              <a:rPr lang="en-GB" sz="1200" dirty="0">
                <a:solidFill>
                  <a:schemeClr val="dk1"/>
                </a:solidFill>
              </a:rPr>
              <a:t>For Blue Hub, this will involve developing the correct pressure, finger/hand exercise and pencil control. </a:t>
            </a:r>
          </a:p>
          <a:p>
            <a:pPr lvl="0" algn="ctr"/>
            <a:r>
              <a:rPr lang="en-GB" sz="1200" dirty="0">
                <a:solidFill>
                  <a:schemeClr val="dk1"/>
                </a:solidFill>
              </a:rPr>
              <a:t>For Yellow Hub, this will involve developing pencil control, forming letters correctly and writing words. </a:t>
            </a:r>
          </a:p>
          <a:p>
            <a:pPr lvl="0" algn="ctr"/>
            <a:r>
              <a:rPr lang="en-GB" sz="1200" dirty="0">
                <a:solidFill>
                  <a:schemeClr val="dk1"/>
                </a:solidFill>
              </a:rPr>
              <a:t>For Green Hub, this will involve improving the prewriting skills and beginning to independently build simple and more complex sentences.</a:t>
            </a:r>
            <a:endParaRPr sz="1200" dirty="0">
              <a:solidFill>
                <a:schemeClr val="dk1"/>
              </a:solidFill>
            </a:endParaRPr>
          </a:p>
        </p:txBody>
      </p:sp>
      <p:sp>
        <p:nvSpPr>
          <p:cNvPr id="86" name="Google Shape;86;p1"/>
          <p:cNvSpPr/>
          <p:nvPr/>
        </p:nvSpPr>
        <p:spPr>
          <a:xfrm>
            <a:off x="246859" y="4483084"/>
            <a:ext cx="4235620" cy="2096009"/>
          </a:xfrm>
          <a:prstGeom prst="rect">
            <a:avLst/>
          </a:prstGeom>
          <a:solidFill>
            <a:srgbClr val="EDD068">
              <a:alpha val="46666"/>
            </a:srgbClr>
          </a:solidFill>
          <a:ln w="38100" cap="flat" cmpd="sng">
            <a:solidFill>
              <a:srgbClr val="EDD068"/>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GB" sz="1200" dirty="0">
                <a:solidFill>
                  <a:schemeClr val="dk1"/>
                </a:solidFill>
              </a:rPr>
              <a:t>The  children in all Hubs will focus on a range of mathematical concepts based on their understanding. </a:t>
            </a:r>
          </a:p>
          <a:p>
            <a:pPr lvl="0" algn="ctr"/>
            <a:endParaRPr lang="en-GB" sz="1200" dirty="0">
              <a:solidFill>
                <a:schemeClr val="dk1"/>
              </a:solidFill>
            </a:endParaRPr>
          </a:p>
          <a:p>
            <a:pPr lvl="0" algn="ctr"/>
            <a:r>
              <a:rPr lang="en-GB" sz="1200" dirty="0">
                <a:solidFill>
                  <a:schemeClr val="dk1"/>
                </a:solidFill>
              </a:rPr>
              <a:t>Blue Hub will primarily focus on sorting &amp; matching the number 1-5 and will be introduced to a variety of shapes.</a:t>
            </a:r>
          </a:p>
          <a:p>
            <a:pPr marL="0" marR="0" lvl="0" indent="0" algn="ctr" rtl="0">
              <a:spcBef>
                <a:spcPts val="0"/>
              </a:spcBef>
              <a:spcAft>
                <a:spcPts val="0"/>
              </a:spcAft>
              <a:buNone/>
            </a:pPr>
            <a:r>
              <a:rPr lang="en-GB" sz="1200" dirty="0">
                <a:solidFill>
                  <a:schemeClr val="dk1"/>
                </a:solidFill>
              </a:rPr>
              <a:t>Yellow Hub will focus on include ordering numbers to 10, writing numbers and identifying one and lots of given objects. </a:t>
            </a:r>
            <a:endParaRPr sz="1200" dirty="0">
              <a:solidFill>
                <a:schemeClr val="dk1"/>
              </a:solidFill>
            </a:endParaRPr>
          </a:p>
          <a:p>
            <a:pPr marL="0" marR="0" lvl="0" indent="0" algn="ctr" rtl="0">
              <a:spcBef>
                <a:spcPts val="0"/>
              </a:spcBef>
              <a:spcAft>
                <a:spcPts val="0"/>
              </a:spcAft>
              <a:buNone/>
            </a:pPr>
            <a:r>
              <a:rPr lang="en-GB" sz="1200" dirty="0">
                <a:solidFill>
                  <a:schemeClr val="dk1"/>
                </a:solidFill>
              </a:rPr>
              <a:t>Green Hub will focus on numbers to 100 or 1000 and addition within 100. The children will use a variety of manipulatives to support this. </a:t>
            </a:r>
            <a:endParaRPr sz="1200" dirty="0">
              <a:solidFill>
                <a:schemeClr val="dk1"/>
              </a:solidFill>
            </a:endParaRPr>
          </a:p>
        </p:txBody>
      </p:sp>
      <p:sp>
        <p:nvSpPr>
          <p:cNvPr id="87" name="Google Shape;87;p1"/>
          <p:cNvSpPr/>
          <p:nvPr/>
        </p:nvSpPr>
        <p:spPr>
          <a:xfrm>
            <a:off x="2298025" y="7140000"/>
            <a:ext cx="4235700" cy="2268900"/>
          </a:xfrm>
          <a:prstGeom prst="rect">
            <a:avLst/>
          </a:prstGeom>
          <a:solidFill>
            <a:srgbClr val="D3DED4">
              <a:alpha val="46666"/>
            </a:srgbClr>
          </a:solidFill>
          <a:ln w="38100" cap="flat" cmpd="sng">
            <a:solidFill>
              <a:srgbClr val="4573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dirty="0">
                <a:solidFill>
                  <a:schemeClr val="dk1"/>
                </a:solidFill>
              </a:rPr>
              <a:t>Blue Hub will be focusing on their senses and their body before moving on to looking at the weather and seasons.</a:t>
            </a:r>
          </a:p>
          <a:p>
            <a:pPr marL="0" marR="0" lvl="0" indent="0" algn="ctr" rtl="0">
              <a:spcBef>
                <a:spcPts val="0"/>
              </a:spcBef>
              <a:spcAft>
                <a:spcPts val="0"/>
              </a:spcAft>
              <a:buNone/>
            </a:pPr>
            <a:r>
              <a:rPr lang="en-GB" sz="1200" dirty="0">
                <a:solidFill>
                  <a:schemeClr val="dk1"/>
                </a:solidFill>
              </a:rPr>
              <a:t>Yellow Hub will explore animals including humans </a:t>
            </a:r>
            <a:endParaRPr sz="1200" dirty="0">
              <a:solidFill>
                <a:schemeClr val="dk1"/>
              </a:solidFill>
            </a:endParaRPr>
          </a:p>
          <a:p>
            <a:pPr marL="0" marR="0" lvl="0" indent="0" algn="ctr" rtl="0">
              <a:spcBef>
                <a:spcPts val="0"/>
              </a:spcBef>
              <a:spcAft>
                <a:spcPts val="0"/>
              </a:spcAft>
              <a:buNone/>
            </a:pPr>
            <a:r>
              <a:rPr lang="en-GB" sz="1200" dirty="0">
                <a:solidFill>
                  <a:schemeClr val="dk1"/>
                </a:solidFill>
              </a:rPr>
              <a:t>Green Hub - As </a:t>
            </a:r>
            <a:r>
              <a:rPr lang="en-GB" sz="1200" dirty="0" err="1">
                <a:solidFill>
                  <a:schemeClr val="dk1"/>
                </a:solidFill>
              </a:rPr>
              <a:t>scientists,the</a:t>
            </a:r>
            <a:r>
              <a:rPr lang="en-GB" sz="1200" dirty="0">
                <a:solidFill>
                  <a:schemeClr val="dk1"/>
                </a:solidFill>
              </a:rPr>
              <a:t> children in Green Hub will be focusing on ‘How do plants stay alive?’. We will explore the different things a plant needs to grow. In addition, the children will conduct an experiment relating to this to show the effects of growing. </a:t>
            </a:r>
            <a:endParaRPr sz="1200" dirty="0">
              <a:solidFill>
                <a:schemeClr val="dk1"/>
              </a:solidFill>
            </a:endParaRPr>
          </a:p>
          <a:p>
            <a:pPr marL="0" marR="0" lvl="0" indent="0" algn="ctr" rtl="0">
              <a:spcBef>
                <a:spcPts val="0"/>
              </a:spcBef>
              <a:spcAft>
                <a:spcPts val="0"/>
              </a:spcAft>
              <a:buNone/>
            </a:pPr>
            <a:endParaRPr sz="1200" dirty="0">
              <a:solidFill>
                <a:schemeClr val="dk1"/>
              </a:solidFill>
            </a:endParaRPr>
          </a:p>
        </p:txBody>
      </p:sp>
      <p:sp>
        <p:nvSpPr>
          <p:cNvPr id="88" name="Google Shape;88;p1"/>
          <p:cNvSpPr txBox="1"/>
          <p:nvPr/>
        </p:nvSpPr>
        <p:spPr>
          <a:xfrm>
            <a:off x="-998623" y="4109972"/>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Maths</a:t>
            </a:r>
            <a:endParaRPr sz="1400">
              <a:solidFill>
                <a:srgbClr val="45734A"/>
              </a:solidFill>
              <a:latin typeface="Arial"/>
              <a:ea typeface="Arial"/>
              <a:cs typeface="Arial"/>
              <a:sym typeface="Arial"/>
            </a:endParaRPr>
          </a:p>
        </p:txBody>
      </p:sp>
      <p:sp>
        <p:nvSpPr>
          <p:cNvPr id="89" name="Google Shape;89;p1"/>
          <p:cNvSpPr txBox="1"/>
          <p:nvPr/>
        </p:nvSpPr>
        <p:spPr>
          <a:xfrm>
            <a:off x="4482478" y="6770669"/>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Science</a:t>
            </a:r>
            <a:endParaRPr/>
          </a:p>
        </p:txBody>
      </p:sp>
      <p:pic>
        <p:nvPicPr>
          <p:cNvPr id="90" name="Google Shape;90;p1" descr="Image result for child writing"/>
          <p:cNvPicPr preferRelativeResize="0"/>
          <p:nvPr/>
        </p:nvPicPr>
        <p:blipFill rotWithShape="1">
          <a:blip r:embed="rId4">
            <a:alphaModFix/>
          </a:blip>
          <a:srcRect/>
          <a:stretch/>
        </p:blipFill>
        <p:spPr>
          <a:xfrm>
            <a:off x="286886" y="1970391"/>
            <a:ext cx="1800000" cy="1800000"/>
          </a:xfrm>
          <a:prstGeom prst="ellipse">
            <a:avLst/>
          </a:prstGeom>
          <a:noFill/>
          <a:ln w="63500" cap="rnd" cmpd="sng">
            <a:solidFill>
              <a:srgbClr val="45734A"/>
            </a:solidFill>
            <a:prstDash val="solid"/>
            <a:round/>
            <a:headEnd type="none" w="sm" len="sm"/>
            <a:tailEnd type="none" w="sm" len="sm"/>
          </a:ln>
        </p:spPr>
      </p:pic>
      <p:pic>
        <p:nvPicPr>
          <p:cNvPr id="91" name="Google Shape;91;p1" descr="Image result for numicon"/>
          <p:cNvPicPr preferRelativeResize="0"/>
          <p:nvPr/>
        </p:nvPicPr>
        <p:blipFill rotWithShape="1">
          <a:blip r:embed="rId5">
            <a:alphaModFix/>
          </a:blip>
          <a:srcRect/>
          <a:stretch/>
        </p:blipFill>
        <p:spPr>
          <a:xfrm>
            <a:off x="4728130" y="4631088"/>
            <a:ext cx="1800000" cy="1800000"/>
          </a:xfrm>
          <a:prstGeom prst="ellipse">
            <a:avLst/>
          </a:prstGeom>
          <a:noFill/>
          <a:ln w="63500" cap="rnd" cmpd="sng">
            <a:solidFill>
              <a:srgbClr val="EDD068"/>
            </a:solidFill>
            <a:prstDash val="solid"/>
            <a:round/>
            <a:headEnd type="none" w="sm" len="sm"/>
            <a:tailEnd type="none" w="sm" len="sm"/>
          </a:ln>
        </p:spPr>
      </p:pic>
      <p:pic>
        <p:nvPicPr>
          <p:cNvPr id="92" name="Google Shape;92;p1" descr="Image result for child science"/>
          <p:cNvPicPr preferRelativeResize="0"/>
          <p:nvPr/>
        </p:nvPicPr>
        <p:blipFill rotWithShape="1">
          <a:blip r:embed="rId6">
            <a:alphaModFix/>
          </a:blip>
          <a:srcRect/>
          <a:stretch/>
        </p:blipFill>
        <p:spPr>
          <a:xfrm>
            <a:off x="324349" y="7282335"/>
            <a:ext cx="1800000" cy="1800000"/>
          </a:xfrm>
          <a:prstGeom prst="ellipse">
            <a:avLst/>
          </a:prstGeom>
          <a:noFill/>
          <a:ln w="63500" cap="rnd" cmpd="sng">
            <a:solidFill>
              <a:srgbClr val="45734A"/>
            </a:solidFill>
            <a:prstDash val="solid"/>
            <a:round/>
            <a:headEnd type="none" w="sm" len="sm"/>
            <a:tailEnd type="none" w="sm" len="sm"/>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2"/>
          <p:cNvSpPr/>
          <p:nvPr/>
        </p:nvSpPr>
        <p:spPr>
          <a:xfrm>
            <a:off x="78207" y="84221"/>
            <a:ext cx="6695574" cy="9701356"/>
          </a:xfrm>
          <a:prstGeom prst="rect">
            <a:avLst/>
          </a:prstGeom>
          <a:noFill/>
          <a:ln w="19050" cap="flat" cmpd="sng">
            <a:solidFill>
              <a:srgbClr val="FFC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8" name="Google Shape;98;p2"/>
          <p:cNvSpPr/>
          <p:nvPr/>
        </p:nvSpPr>
        <p:spPr>
          <a:xfrm>
            <a:off x="1783788" y="3119736"/>
            <a:ext cx="342900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99" name="Google Shape;99;p2"/>
          <p:cNvSpPr txBox="1"/>
          <p:nvPr/>
        </p:nvSpPr>
        <p:spPr>
          <a:xfrm>
            <a:off x="4482479" y="68401"/>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History</a:t>
            </a:r>
            <a:endParaRPr sz="1400">
              <a:solidFill>
                <a:srgbClr val="45734A"/>
              </a:solidFill>
              <a:latin typeface="Arial"/>
              <a:ea typeface="Arial"/>
              <a:cs typeface="Arial"/>
              <a:sym typeface="Arial"/>
            </a:endParaRPr>
          </a:p>
        </p:txBody>
      </p:sp>
      <p:sp>
        <p:nvSpPr>
          <p:cNvPr id="100" name="Google Shape;100;p2"/>
          <p:cNvSpPr/>
          <p:nvPr/>
        </p:nvSpPr>
        <p:spPr>
          <a:xfrm>
            <a:off x="2298031" y="462819"/>
            <a:ext cx="4235620" cy="2096009"/>
          </a:xfrm>
          <a:prstGeom prst="rect">
            <a:avLst/>
          </a:prstGeom>
          <a:solidFill>
            <a:srgbClr val="D3DED4">
              <a:alpha val="46666"/>
            </a:srgbClr>
          </a:solidFill>
          <a:ln w="38100" cap="flat" cmpd="sng">
            <a:solidFill>
              <a:srgbClr val="4573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a:solidFill>
                  <a:schemeClr val="dk1"/>
                </a:solidFill>
              </a:rPr>
              <a:t>As Historians, the children in Green Hub will be focusing on ‘How did WW1 change Britain?’. The children will begin by focusing on the start of WW1 and how this began. The children will then use images to explore the different changes that were seen in Britain during the war. </a:t>
            </a:r>
            <a:endParaRPr sz="1200">
              <a:solidFill>
                <a:schemeClr val="dk1"/>
              </a:solidFill>
            </a:endParaRPr>
          </a:p>
          <a:p>
            <a:pPr marL="0" marR="0" lvl="0" indent="0" algn="ctr" rtl="0">
              <a:spcBef>
                <a:spcPts val="0"/>
              </a:spcBef>
              <a:spcAft>
                <a:spcPts val="0"/>
              </a:spcAft>
              <a:buNone/>
            </a:pPr>
            <a:r>
              <a:rPr lang="en-GB" sz="1200">
                <a:solidFill>
                  <a:schemeClr val="dk1"/>
                </a:solidFill>
              </a:rPr>
              <a:t> </a:t>
            </a:r>
            <a:endParaRPr sz="1200">
              <a:solidFill>
                <a:schemeClr val="dk1"/>
              </a:solidFill>
              <a:latin typeface="Arial"/>
              <a:ea typeface="Arial"/>
              <a:cs typeface="Arial"/>
              <a:sym typeface="Arial"/>
            </a:endParaRPr>
          </a:p>
        </p:txBody>
      </p:sp>
      <p:sp>
        <p:nvSpPr>
          <p:cNvPr id="101" name="Google Shape;101;p2"/>
          <p:cNvSpPr/>
          <p:nvPr/>
        </p:nvSpPr>
        <p:spPr>
          <a:xfrm>
            <a:off x="246859" y="2935070"/>
            <a:ext cx="4235620" cy="2096009"/>
          </a:xfrm>
          <a:prstGeom prst="rect">
            <a:avLst/>
          </a:prstGeom>
          <a:solidFill>
            <a:srgbClr val="EDD068">
              <a:alpha val="46666"/>
            </a:srgbClr>
          </a:solidFill>
          <a:ln w="38100" cap="flat" cmpd="sng">
            <a:solidFill>
              <a:srgbClr val="EDD06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a:solidFill>
                  <a:schemeClr val="dk1"/>
                </a:solidFill>
              </a:rPr>
              <a:t>Yellow Hub - As Geographers, Yellow Hub will focus on </a:t>
            </a:r>
            <a:endParaRPr sz="1200">
              <a:solidFill>
                <a:schemeClr val="dk1"/>
              </a:solidFill>
            </a:endParaRPr>
          </a:p>
          <a:p>
            <a:pPr marL="0" marR="0" lvl="0" indent="0" algn="ctr" rtl="0">
              <a:spcBef>
                <a:spcPts val="0"/>
              </a:spcBef>
              <a:spcAft>
                <a:spcPts val="0"/>
              </a:spcAft>
              <a:buNone/>
            </a:pPr>
            <a:r>
              <a:rPr lang="en-GB" sz="1200">
                <a:solidFill>
                  <a:schemeClr val="dk1"/>
                </a:solidFill>
              </a:rPr>
              <a:t>‘How do we record the weather?’. The children will observe and look at different images of weather. They will then work on identifying this weather using symbols. </a:t>
            </a:r>
            <a:endParaRPr sz="1200">
              <a:solidFill>
                <a:schemeClr val="dk1"/>
              </a:solidFill>
            </a:endParaRPr>
          </a:p>
          <a:p>
            <a:pPr marL="0" marR="0" lvl="0" indent="0" algn="ctr" rtl="0">
              <a:spcBef>
                <a:spcPts val="0"/>
              </a:spcBef>
              <a:spcAft>
                <a:spcPts val="0"/>
              </a:spcAft>
              <a:buNone/>
            </a:pPr>
            <a:endParaRPr sz="1200">
              <a:solidFill>
                <a:schemeClr val="dk1"/>
              </a:solidFill>
            </a:endParaRPr>
          </a:p>
          <a:p>
            <a:pPr marL="0" marR="0" lvl="0" indent="0" algn="ctr" rtl="0">
              <a:spcBef>
                <a:spcPts val="0"/>
              </a:spcBef>
              <a:spcAft>
                <a:spcPts val="0"/>
              </a:spcAft>
              <a:buNone/>
            </a:pPr>
            <a:r>
              <a:rPr lang="en-GB" sz="1200">
                <a:solidFill>
                  <a:schemeClr val="dk1"/>
                </a:solidFill>
              </a:rPr>
              <a:t>Green Hub - The children will begin exploring rainforests. The children will explore what a rainforest is, before looking at the different features. Finally, the children will explore why rainforests are important. </a:t>
            </a:r>
            <a:endParaRPr sz="1200">
              <a:solidFill>
                <a:schemeClr val="dk1"/>
              </a:solidFill>
            </a:endParaRPr>
          </a:p>
        </p:txBody>
      </p:sp>
      <p:sp>
        <p:nvSpPr>
          <p:cNvPr id="102" name="Google Shape;102;p2"/>
          <p:cNvSpPr/>
          <p:nvPr/>
        </p:nvSpPr>
        <p:spPr>
          <a:xfrm>
            <a:off x="2298031" y="5392866"/>
            <a:ext cx="4235620" cy="2096009"/>
          </a:xfrm>
          <a:prstGeom prst="rect">
            <a:avLst/>
          </a:prstGeom>
          <a:solidFill>
            <a:srgbClr val="D3DED4">
              <a:alpha val="46666"/>
            </a:srgbClr>
          </a:solidFill>
          <a:ln w="38100" cap="flat" cmpd="sng">
            <a:solidFill>
              <a:srgbClr val="4573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a:solidFill>
                  <a:schemeClr val="dk1"/>
                </a:solidFill>
              </a:rPr>
              <a:t>DT this half-term will focus on cooking and preparing different food items. This will link directly to our Life-Skills learning. </a:t>
            </a:r>
            <a:endParaRPr sz="1200">
              <a:solidFill>
                <a:schemeClr val="dk1"/>
              </a:solidFill>
              <a:latin typeface="Arial"/>
              <a:ea typeface="Arial"/>
              <a:cs typeface="Arial"/>
              <a:sym typeface="Arial"/>
            </a:endParaRPr>
          </a:p>
        </p:txBody>
      </p:sp>
      <p:sp>
        <p:nvSpPr>
          <p:cNvPr id="103" name="Google Shape;103;p2"/>
          <p:cNvSpPr txBox="1"/>
          <p:nvPr/>
        </p:nvSpPr>
        <p:spPr>
          <a:xfrm>
            <a:off x="-730814" y="2529979"/>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Geography</a:t>
            </a:r>
            <a:endParaRPr sz="1400">
              <a:solidFill>
                <a:srgbClr val="45734A"/>
              </a:solidFill>
              <a:latin typeface="Arial"/>
              <a:ea typeface="Arial"/>
              <a:cs typeface="Arial"/>
              <a:sym typeface="Arial"/>
            </a:endParaRPr>
          </a:p>
        </p:txBody>
      </p:sp>
      <p:sp>
        <p:nvSpPr>
          <p:cNvPr id="104" name="Google Shape;104;p2"/>
          <p:cNvSpPr txBox="1"/>
          <p:nvPr/>
        </p:nvSpPr>
        <p:spPr>
          <a:xfrm>
            <a:off x="4636451" y="4955719"/>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D&amp;T</a:t>
            </a:r>
            <a:endParaRPr sz="1400">
              <a:solidFill>
                <a:srgbClr val="45734A"/>
              </a:solidFill>
              <a:latin typeface="Arial"/>
              <a:ea typeface="Arial"/>
              <a:cs typeface="Arial"/>
              <a:sym typeface="Arial"/>
            </a:endParaRPr>
          </a:p>
        </p:txBody>
      </p:sp>
      <p:sp>
        <p:nvSpPr>
          <p:cNvPr id="105" name="Google Shape;105;p2"/>
          <p:cNvSpPr/>
          <p:nvPr/>
        </p:nvSpPr>
        <p:spPr>
          <a:xfrm>
            <a:off x="246859" y="7589221"/>
            <a:ext cx="4235620" cy="2096009"/>
          </a:xfrm>
          <a:prstGeom prst="rect">
            <a:avLst/>
          </a:prstGeom>
          <a:solidFill>
            <a:srgbClr val="EDD068">
              <a:alpha val="46666"/>
            </a:srgbClr>
          </a:solidFill>
          <a:ln w="38100" cap="flat" cmpd="sng">
            <a:solidFill>
              <a:srgbClr val="EDD06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a:solidFill>
                  <a:schemeClr val="dk1"/>
                </a:solidFill>
              </a:rPr>
              <a:t>Yellow Hub - In Art, the children are focusing on sculptures. The children will explore creating shapes using clay and dough. THe children will then use this to create different sculptures based on an object of their choice. </a:t>
            </a:r>
            <a:endParaRPr sz="1200">
              <a:solidFill>
                <a:schemeClr val="dk1"/>
              </a:solidFill>
            </a:endParaRPr>
          </a:p>
          <a:p>
            <a:pPr marL="0" marR="0" lvl="0" indent="0" algn="ctr" rtl="0">
              <a:spcBef>
                <a:spcPts val="0"/>
              </a:spcBef>
              <a:spcAft>
                <a:spcPts val="0"/>
              </a:spcAft>
              <a:buNone/>
            </a:pPr>
            <a:endParaRPr sz="1200">
              <a:solidFill>
                <a:schemeClr val="dk1"/>
              </a:solidFill>
            </a:endParaRPr>
          </a:p>
          <a:p>
            <a:pPr marL="0" marR="0" lvl="0" indent="0" algn="ctr" rtl="0">
              <a:spcBef>
                <a:spcPts val="0"/>
              </a:spcBef>
              <a:spcAft>
                <a:spcPts val="0"/>
              </a:spcAft>
              <a:buNone/>
            </a:pPr>
            <a:r>
              <a:rPr lang="en-GB" sz="1200">
                <a:solidFill>
                  <a:schemeClr val="dk1"/>
                </a:solidFill>
              </a:rPr>
              <a:t>Green Hub - The children in Green Hub will be focusing on using a range of different media in their lessons to recreate famous pictures. The children will explore a number of paintings and their artists before recreating them. </a:t>
            </a:r>
            <a:endParaRPr sz="1200">
              <a:solidFill>
                <a:schemeClr val="dk1"/>
              </a:solidFill>
            </a:endParaRPr>
          </a:p>
        </p:txBody>
      </p:sp>
      <p:sp>
        <p:nvSpPr>
          <p:cNvPr id="106" name="Google Shape;106;p2"/>
          <p:cNvSpPr txBox="1"/>
          <p:nvPr/>
        </p:nvSpPr>
        <p:spPr>
          <a:xfrm>
            <a:off x="-745960" y="7169716"/>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Art</a:t>
            </a:r>
            <a:endParaRPr sz="1400">
              <a:solidFill>
                <a:srgbClr val="45734A"/>
              </a:solidFill>
              <a:latin typeface="Arial"/>
              <a:ea typeface="Arial"/>
              <a:cs typeface="Arial"/>
              <a:sym typeface="Arial"/>
            </a:endParaRPr>
          </a:p>
        </p:txBody>
      </p:sp>
      <p:pic>
        <p:nvPicPr>
          <p:cNvPr id="107" name="Google Shape;107;p2" descr="Image result for history"/>
          <p:cNvPicPr preferRelativeResize="0"/>
          <p:nvPr/>
        </p:nvPicPr>
        <p:blipFill rotWithShape="1">
          <a:blip r:embed="rId3">
            <a:alphaModFix/>
          </a:blip>
          <a:srcRect/>
          <a:stretch/>
        </p:blipFill>
        <p:spPr>
          <a:xfrm>
            <a:off x="288119" y="610823"/>
            <a:ext cx="1800000" cy="1800000"/>
          </a:xfrm>
          <a:prstGeom prst="ellipse">
            <a:avLst/>
          </a:prstGeom>
          <a:noFill/>
          <a:ln w="63500" cap="rnd" cmpd="sng">
            <a:solidFill>
              <a:srgbClr val="45734A"/>
            </a:solidFill>
            <a:prstDash val="solid"/>
            <a:round/>
            <a:headEnd type="none" w="sm" len="sm"/>
            <a:tailEnd type="none" w="sm" len="sm"/>
          </a:ln>
        </p:spPr>
      </p:pic>
      <p:pic>
        <p:nvPicPr>
          <p:cNvPr id="108" name="Google Shape;108;p2"/>
          <p:cNvPicPr preferRelativeResize="0"/>
          <p:nvPr/>
        </p:nvPicPr>
        <p:blipFill rotWithShape="1">
          <a:blip r:embed="rId4">
            <a:alphaModFix/>
          </a:blip>
          <a:srcRect/>
          <a:stretch/>
        </p:blipFill>
        <p:spPr>
          <a:xfrm>
            <a:off x="4728130" y="3040846"/>
            <a:ext cx="1800000" cy="1800000"/>
          </a:xfrm>
          <a:prstGeom prst="ellipse">
            <a:avLst/>
          </a:prstGeom>
          <a:noFill/>
          <a:ln w="63500" cap="rnd" cmpd="sng">
            <a:solidFill>
              <a:srgbClr val="EDD068"/>
            </a:solidFill>
            <a:prstDash val="solid"/>
            <a:round/>
            <a:headEnd type="none" w="sm" len="sm"/>
            <a:tailEnd type="none" w="sm" len="sm"/>
          </a:ln>
        </p:spPr>
      </p:pic>
      <p:pic>
        <p:nvPicPr>
          <p:cNvPr id="109" name="Google Shape;109;p2" descr="Image result for design technology"/>
          <p:cNvPicPr preferRelativeResize="0"/>
          <p:nvPr/>
        </p:nvPicPr>
        <p:blipFill rotWithShape="1">
          <a:blip r:embed="rId5">
            <a:alphaModFix/>
          </a:blip>
          <a:srcRect l="30485" r="15240"/>
          <a:stretch/>
        </p:blipFill>
        <p:spPr>
          <a:xfrm>
            <a:off x="324349" y="5361806"/>
            <a:ext cx="1800000" cy="1800000"/>
          </a:xfrm>
          <a:prstGeom prst="ellipse">
            <a:avLst/>
          </a:prstGeom>
          <a:noFill/>
          <a:ln w="63500" cap="rnd" cmpd="sng">
            <a:solidFill>
              <a:srgbClr val="45734A"/>
            </a:solidFill>
            <a:prstDash val="solid"/>
            <a:round/>
            <a:headEnd type="none" w="sm" len="sm"/>
            <a:tailEnd type="none" w="sm" len="sm"/>
          </a:ln>
        </p:spPr>
      </p:pic>
      <p:pic>
        <p:nvPicPr>
          <p:cNvPr id="110" name="Google Shape;110;p2" descr="Image result for art tools"/>
          <p:cNvPicPr preferRelativeResize="0"/>
          <p:nvPr/>
        </p:nvPicPr>
        <p:blipFill rotWithShape="1">
          <a:blip r:embed="rId6">
            <a:alphaModFix/>
          </a:blip>
          <a:srcRect/>
          <a:stretch/>
        </p:blipFill>
        <p:spPr>
          <a:xfrm>
            <a:off x="4728130" y="7737225"/>
            <a:ext cx="1800000" cy="1800000"/>
          </a:xfrm>
          <a:prstGeom prst="ellipse">
            <a:avLst/>
          </a:prstGeom>
          <a:noFill/>
          <a:ln w="63500" cap="rnd" cmpd="sng">
            <a:solidFill>
              <a:srgbClr val="EDD068"/>
            </a:solidFill>
            <a:prstDash val="solid"/>
            <a:round/>
            <a:headEnd type="none" w="sm" len="sm"/>
            <a:tailEnd type="none" w="sm" len="sm"/>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3"/>
          <p:cNvSpPr/>
          <p:nvPr/>
        </p:nvSpPr>
        <p:spPr>
          <a:xfrm>
            <a:off x="78207" y="84221"/>
            <a:ext cx="6695574" cy="9701356"/>
          </a:xfrm>
          <a:prstGeom prst="rect">
            <a:avLst/>
          </a:prstGeom>
          <a:noFill/>
          <a:ln w="19050" cap="flat" cmpd="sng">
            <a:solidFill>
              <a:srgbClr val="FFC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6" name="Google Shape;116;p3"/>
          <p:cNvSpPr/>
          <p:nvPr/>
        </p:nvSpPr>
        <p:spPr>
          <a:xfrm>
            <a:off x="1783788" y="3119736"/>
            <a:ext cx="342900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117" name="Google Shape;117;p3"/>
          <p:cNvSpPr txBox="1"/>
          <p:nvPr/>
        </p:nvSpPr>
        <p:spPr>
          <a:xfrm>
            <a:off x="4643183" y="93487"/>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RE</a:t>
            </a:r>
            <a:endParaRPr sz="1400">
              <a:solidFill>
                <a:srgbClr val="45734A"/>
              </a:solidFill>
              <a:latin typeface="Arial"/>
              <a:ea typeface="Arial"/>
              <a:cs typeface="Arial"/>
              <a:sym typeface="Arial"/>
            </a:endParaRPr>
          </a:p>
        </p:txBody>
      </p:sp>
      <p:sp>
        <p:nvSpPr>
          <p:cNvPr id="118" name="Google Shape;118;p3"/>
          <p:cNvSpPr/>
          <p:nvPr/>
        </p:nvSpPr>
        <p:spPr>
          <a:xfrm>
            <a:off x="2298031" y="462819"/>
            <a:ext cx="4235620" cy="2096009"/>
          </a:xfrm>
          <a:prstGeom prst="rect">
            <a:avLst/>
          </a:prstGeom>
          <a:solidFill>
            <a:srgbClr val="D3DED4">
              <a:alpha val="46666"/>
            </a:srgbClr>
          </a:solidFill>
          <a:ln w="38100" cap="flat" cmpd="sng">
            <a:solidFill>
              <a:srgbClr val="4573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a:solidFill>
                  <a:schemeClr val="dk1"/>
                </a:solidFill>
              </a:rPr>
              <a:t>In RE, the children will be exploring ‘Special People’. We will explore the different special people in their lives before exploring different key people from various religions including Jesus. We will explore the significance of these and link them to special people in the children’s lives. </a:t>
            </a:r>
            <a:endParaRPr sz="1200">
              <a:solidFill>
                <a:schemeClr val="dk1"/>
              </a:solidFill>
              <a:latin typeface="Arial"/>
              <a:ea typeface="Arial"/>
              <a:cs typeface="Arial"/>
              <a:sym typeface="Arial"/>
            </a:endParaRPr>
          </a:p>
        </p:txBody>
      </p:sp>
      <p:sp>
        <p:nvSpPr>
          <p:cNvPr id="119" name="Google Shape;119;p3"/>
          <p:cNvSpPr/>
          <p:nvPr/>
        </p:nvSpPr>
        <p:spPr>
          <a:xfrm>
            <a:off x="246859" y="2935070"/>
            <a:ext cx="4235620" cy="2096009"/>
          </a:xfrm>
          <a:prstGeom prst="rect">
            <a:avLst/>
          </a:prstGeom>
          <a:solidFill>
            <a:srgbClr val="EDD068">
              <a:alpha val="46666"/>
            </a:srgbClr>
          </a:solidFill>
          <a:ln w="38100" cap="flat" cmpd="sng">
            <a:solidFill>
              <a:srgbClr val="EDD06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a:solidFill>
                  <a:schemeClr val="dk1"/>
                </a:solidFill>
              </a:rPr>
              <a:t>Green Hub - In Computing, the children will explore how to use a keyboard ot write various sentences. The children will focus on using the keyboard and mouse independently. We will be introducing keys such as shift to allow the children to include capital letters into their sentences. </a:t>
            </a:r>
            <a:endParaRPr sz="1200">
              <a:solidFill>
                <a:schemeClr val="dk1"/>
              </a:solidFill>
              <a:latin typeface="Arial"/>
              <a:ea typeface="Arial"/>
              <a:cs typeface="Arial"/>
              <a:sym typeface="Arial"/>
            </a:endParaRPr>
          </a:p>
        </p:txBody>
      </p:sp>
      <p:sp>
        <p:nvSpPr>
          <p:cNvPr id="120" name="Google Shape;120;p3"/>
          <p:cNvSpPr/>
          <p:nvPr/>
        </p:nvSpPr>
        <p:spPr>
          <a:xfrm>
            <a:off x="2298031" y="5276204"/>
            <a:ext cx="4235620" cy="2096009"/>
          </a:xfrm>
          <a:prstGeom prst="rect">
            <a:avLst/>
          </a:prstGeom>
          <a:solidFill>
            <a:srgbClr val="D3DED4">
              <a:alpha val="46666"/>
            </a:srgbClr>
          </a:solidFill>
          <a:ln w="38100" cap="flat" cmpd="sng">
            <a:solidFill>
              <a:srgbClr val="4573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a:solidFill>
                  <a:schemeClr val="dk1"/>
                </a:solidFill>
              </a:rPr>
              <a:t>In PE, Yellow Hub are working on fundamental movement skills. Working with the adults they will work on movements such as running, jumping, balancing, throwing and catching. </a:t>
            </a:r>
            <a:endParaRPr sz="1200">
              <a:solidFill>
                <a:schemeClr val="dk1"/>
              </a:solidFill>
              <a:latin typeface="Arial"/>
              <a:ea typeface="Arial"/>
              <a:cs typeface="Arial"/>
              <a:sym typeface="Arial"/>
            </a:endParaRPr>
          </a:p>
        </p:txBody>
      </p:sp>
      <p:sp>
        <p:nvSpPr>
          <p:cNvPr id="121" name="Google Shape;121;p3"/>
          <p:cNvSpPr txBox="1"/>
          <p:nvPr/>
        </p:nvSpPr>
        <p:spPr>
          <a:xfrm>
            <a:off x="-730814" y="2529979"/>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Computing</a:t>
            </a:r>
            <a:endParaRPr sz="1400">
              <a:solidFill>
                <a:srgbClr val="45734A"/>
              </a:solidFill>
              <a:latin typeface="Arial"/>
              <a:ea typeface="Arial"/>
              <a:cs typeface="Arial"/>
              <a:sym typeface="Arial"/>
            </a:endParaRPr>
          </a:p>
        </p:txBody>
      </p:sp>
      <p:sp>
        <p:nvSpPr>
          <p:cNvPr id="122" name="Google Shape;122;p3"/>
          <p:cNvSpPr txBox="1"/>
          <p:nvPr/>
        </p:nvSpPr>
        <p:spPr>
          <a:xfrm>
            <a:off x="4643182" y="4906872"/>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PE</a:t>
            </a:r>
            <a:endParaRPr/>
          </a:p>
        </p:txBody>
      </p:sp>
      <p:sp>
        <p:nvSpPr>
          <p:cNvPr id="123" name="Google Shape;123;p3"/>
          <p:cNvSpPr/>
          <p:nvPr/>
        </p:nvSpPr>
        <p:spPr>
          <a:xfrm>
            <a:off x="246859" y="7589221"/>
            <a:ext cx="4235620" cy="2096009"/>
          </a:xfrm>
          <a:prstGeom prst="rect">
            <a:avLst/>
          </a:prstGeom>
          <a:solidFill>
            <a:srgbClr val="EDD068">
              <a:alpha val="46666"/>
            </a:srgbClr>
          </a:solidFill>
          <a:ln w="38100" cap="flat" cmpd="sng">
            <a:solidFill>
              <a:srgbClr val="EDD06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a:solidFill>
                  <a:schemeClr val="dk1"/>
                </a:solidFill>
              </a:rPr>
              <a:t>Yellow Hub - In Music, the children are working on recognising different beats and tempos, The children are enjoying exploring different music and making movements to this. </a:t>
            </a:r>
            <a:endParaRPr sz="1200">
              <a:solidFill>
                <a:schemeClr val="dk1"/>
              </a:solidFill>
            </a:endParaRPr>
          </a:p>
          <a:p>
            <a:pPr marL="0" marR="0" lvl="0" indent="0" algn="ctr" rtl="0">
              <a:spcBef>
                <a:spcPts val="0"/>
              </a:spcBef>
              <a:spcAft>
                <a:spcPts val="0"/>
              </a:spcAft>
              <a:buNone/>
            </a:pPr>
            <a:endParaRPr sz="1200">
              <a:solidFill>
                <a:schemeClr val="dk1"/>
              </a:solidFill>
            </a:endParaRPr>
          </a:p>
          <a:p>
            <a:pPr marL="0" marR="0" lvl="0" indent="0" algn="ctr" rtl="0">
              <a:spcBef>
                <a:spcPts val="0"/>
              </a:spcBef>
              <a:spcAft>
                <a:spcPts val="0"/>
              </a:spcAft>
              <a:buNone/>
            </a:pPr>
            <a:r>
              <a:rPr lang="en-GB" sz="1200">
                <a:solidFill>
                  <a:schemeClr val="dk1"/>
                </a:solidFill>
              </a:rPr>
              <a:t>Green Hub - The children are learning about different types of music and learning how to make music along with a beat. </a:t>
            </a:r>
            <a:endParaRPr sz="1200">
              <a:solidFill>
                <a:schemeClr val="dk1"/>
              </a:solidFill>
            </a:endParaRPr>
          </a:p>
        </p:txBody>
      </p:sp>
      <p:sp>
        <p:nvSpPr>
          <p:cNvPr id="124" name="Google Shape;124;p3"/>
          <p:cNvSpPr txBox="1"/>
          <p:nvPr/>
        </p:nvSpPr>
        <p:spPr>
          <a:xfrm>
            <a:off x="-1039724" y="7169716"/>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Music</a:t>
            </a:r>
            <a:endParaRPr sz="1400">
              <a:solidFill>
                <a:srgbClr val="45734A"/>
              </a:solidFill>
              <a:latin typeface="Arial"/>
              <a:ea typeface="Arial"/>
              <a:cs typeface="Arial"/>
              <a:sym typeface="Arial"/>
            </a:endParaRPr>
          </a:p>
        </p:txBody>
      </p:sp>
      <p:pic>
        <p:nvPicPr>
          <p:cNvPr id="125" name="Google Shape;125;p3" descr="Image result for religion"/>
          <p:cNvPicPr preferRelativeResize="0"/>
          <p:nvPr/>
        </p:nvPicPr>
        <p:blipFill rotWithShape="1">
          <a:blip r:embed="rId3">
            <a:alphaModFix/>
          </a:blip>
          <a:srcRect/>
          <a:stretch/>
        </p:blipFill>
        <p:spPr>
          <a:xfrm>
            <a:off x="328228" y="606244"/>
            <a:ext cx="1800000" cy="1800000"/>
          </a:xfrm>
          <a:prstGeom prst="ellipse">
            <a:avLst/>
          </a:prstGeom>
          <a:noFill/>
          <a:ln w="63500" cap="rnd" cmpd="sng">
            <a:solidFill>
              <a:srgbClr val="45734A"/>
            </a:solidFill>
            <a:prstDash val="solid"/>
            <a:round/>
            <a:headEnd type="none" w="sm" len="sm"/>
            <a:tailEnd type="none" w="sm" len="sm"/>
          </a:ln>
        </p:spPr>
      </p:pic>
      <p:pic>
        <p:nvPicPr>
          <p:cNvPr id="126" name="Google Shape;126;p3" descr="Image result for computer"/>
          <p:cNvPicPr preferRelativeResize="0"/>
          <p:nvPr/>
        </p:nvPicPr>
        <p:blipFill rotWithShape="1">
          <a:blip r:embed="rId4">
            <a:alphaModFix/>
          </a:blip>
          <a:srcRect/>
          <a:stretch/>
        </p:blipFill>
        <p:spPr>
          <a:xfrm>
            <a:off x="4651131" y="2974826"/>
            <a:ext cx="1800000" cy="1800000"/>
          </a:xfrm>
          <a:prstGeom prst="ellipse">
            <a:avLst/>
          </a:prstGeom>
          <a:noFill/>
          <a:ln w="63500" cap="rnd" cmpd="sng">
            <a:solidFill>
              <a:srgbClr val="EDD068"/>
            </a:solidFill>
            <a:prstDash val="solid"/>
            <a:round/>
            <a:headEnd type="none" w="sm" len="sm"/>
            <a:tailEnd type="none" w="sm" len="sm"/>
          </a:ln>
        </p:spPr>
      </p:pic>
      <p:pic>
        <p:nvPicPr>
          <p:cNvPr id="127" name="Google Shape;127;p3" descr="Image result for PE equipment"/>
          <p:cNvPicPr preferRelativeResize="0"/>
          <p:nvPr/>
        </p:nvPicPr>
        <p:blipFill rotWithShape="1">
          <a:blip r:embed="rId5">
            <a:alphaModFix/>
          </a:blip>
          <a:srcRect/>
          <a:stretch/>
        </p:blipFill>
        <p:spPr>
          <a:xfrm>
            <a:off x="288119" y="5384963"/>
            <a:ext cx="1800000" cy="1800000"/>
          </a:xfrm>
          <a:prstGeom prst="ellipse">
            <a:avLst/>
          </a:prstGeom>
          <a:noFill/>
          <a:ln w="63500" cap="rnd" cmpd="sng">
            <a:solidFill>
              <a:srgbClr val="45734A"/>
            </a:solidFill>
            <a:prstDash val="solid"/>
            <a:round/>
            <a:headEnd type="none" w="sm" len="sm"/>
            <a:tailEnd type="none" w="sm" len="sm"/>
          </a:ln>
        </p:spPr>
      </p:pic>
      <p:pic>
        <p:nvPicPr>
          <p:cNvPr id="128" name="Google Shape;128;p3" descr="Image result for music instruments"/>
          <p:cNvPicPr preferRelativeResize="0"/>
          <p:nvPr/>
        </p:nvPicPr>
        <p:blipFill rotWithShape="1">
          <a:blip r:embed="rId6">
            <a:alphaModFix/>
          </a:blip>
          <a:srcRect/>
          <a:stretch/>
        </p:blipFill>
        <p:spPr>
          <a:xfrm>
            <a:off x="4700410" y="7719962"/>
            <a:ext cx="1800000" cy="1800000"/>
          </a:xfrm>
          <a:prstGeom prst="ellipse">
            <a:avLst/>
          </a:prstGeom>
          <a:noFill/>
          <a:ln w="63500" cap="rnd" cmpd="sng">
            <a:solidFill>
              <a:srgbClr val="45734A"/>
            </a:solidFill>
            <a:prstDash val="solid"/>
            <a:round/>
            <a:headEnd type="none" w="sm" len="sm"/>
            <a:tailEnd type="none" w="sm" len="sm"/>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4"/>
          <p:cNvSpPr/>
          <p:nvPr/>
        </p:nvSpPr>
        <p:spPr>
          <a:xfrm>
            <a:off x="78207" y="84221"/>
            <a:ext cx="6695574" cy="9701356"/>
          </a:xfrm>
          <a:prstGeom prst="rect">
            <a:avLst/>
          </a:prstGeom>
          <a:noFill/>
          <a:ln w="19050" cap="flat" cmpd="sng">
            <a:solidFill>
              <a:srgbClr val="FFC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4" name="Google Shape;134;p4"/>
          <p:cNvSpPr/>
          <p:nvPr/>
        </p:nvSpPr>
        <p:spPr>
          <a:xfrm>
            <a:off x="1783788" y="3119736"/>
            <a:ext cx="342900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135" name="Google Shape;135;p4"/>
          <p:cNvSpPr txBox="1"/>
          <p:nvPr/>
        </p:nvSpPr>
        <p:spPr>
          <a:xfrm>
            <a:off x="4382401" y="93487"/>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Life Skills</a:t>
            </a:r>
            <a:endParaRPr sz="1400">
              <a:solidFill>
                <a:srgbClr val="45734A"/>
              </a:solidFill>
              <a:latin typeface="Arial"/>
              <a:ea typeface="Arial"/>
              <a:cs typeface="Arial"/>
              <a:sym typeface="Arial"/>
            </a:endParaRPr>
          </a:p>
        </p:txBody>
      </p:sp>
      <p:sp>
        <p:nvSpPr>
          <p:cNvPr id="136" name="Google Shape;136;p4"/>
          <p:cNvSpPr/>
          <p:nvPr/>
        </p:nvSpPr>
        <p:spPr>
          <a:xfrm>
            <a:off x="2298031" y="462819"/>
            <a:ext cx="4235620" cy="2096009"/>
          </a:xfrm>
          <a:prstGeom prst="rect">
            <a:avLst/>
          </a:prstGeom>
          <a:solidFill>
            <a:srgbClr val="D3DED4">
              <a:alpha val="46666"/>
            </a:srgbClr>
          </a:solidFill>
          <a:ln w="38100" cap="flat" cmpd="sng">
            <a:solidFill>
              <a:srgbClr val="45734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a:solidFill>
                  <a:schemeClr val="dk1"/>
                </a:solidFill>
              </a:rPr>
              <a:t>Life Skills will allow all of the children in The Hub to focus on different skills which will benefit their independence. This includes dressing, cooking and being in the local environment. The children will travel to places such as local parks and the shops. Children will also prepare a number of meals following a recipe. </a:t>
            </a:r>
            <a:endParaRPr sz="1200">
              <a:solidFill>
                <a:schemeClr val="dk1"/>
              </a:solidFill>
              <a:latin typeface="Arial"/>
              <a:ea typeface="Arial"/>
              <a:cs typeface="Arial"/>
              <a:sym typeface="Arial"/>
            </a:endParaRPr>
          </a:p>
        </p:txBody>
      </p:sp>
      <p:sp>
        <p:nvSpPr>
          <p:cNvPr id="137" name="Google Shape;137;p4"/>
          <p:cNvSpPr/>
          <p:nvPr/>
        </p:nvSpPr>
        <p:spPr>
          <a:xfrm>
            <a:off x="246859" y="2935070"/>
            <a:ext cx="4235620" cy="2096009"/>
          </a:xfrm>
          <a:prstGeom prst="rect">
            <a:avLst/>
          </a:prstGeom>
          <a:solidFill>
            <a:srgbClr val="EDD068">
              <a:alpha val="46666"/>
            </a:srgbClr>
          </a:solidFill>
          <a:ln w="38100" cap="flat" cmpd="sng">
            <a:solidFill>
              <a:srgbClr val="EDD06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200">
                <a:solidFill>
                  <a:schemeClr val="dk1"/>
                </a:solidFill>
              </a:rPr>
              <a:t>Home Learning this term will include weekly reading. In addition, the children will be provided with one piece of work which is based on their learning throughout the week. This will be individually set to ensure that a child is able to access this at home. </a:t>
            </a:r>
            <a:endParaRPr sz="1200">
              <a:solidFill>
                <a:schemeClr val="dk1"/>
              </a:solidFill>
              <a:latin typeface="Arial"/>
              <a:ea typeface="Arial"/>
              <a:cs typeface="Arial"/>
              <a:sym typeface="Arial"/>
            </a:endParaRPr>
          </a:p>
        </p:txBody>
      </p:sp>
      <p:sp>
        <p:nvSpPr>
          <p:cNvPr id="138" name="Google Shape;138;p4"/>
          <p:cNvSpPr txBox="1"/>
          <p:nvPr/>
        </p:nvSpPr>
        <p:spPr>
          <a:xfrm>
            <a:off x="-502214" y="2530173"/>
            <a:ext cx="320040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45734A"/>
                </a:solidFill>
                <a:latin typeface="Arial"/>
                <a:ea typeface="Arial"/>
                <a:cs typeface="Arial"/>
                <a:sym typeface="Arial"/>
              </a:rPr>
              <a:t>Home Learning</a:t>
            </a:r>
            <a:endParaRPr sz="1400">
              <a:solidFill>
                <a:srgbClr val="45734A"/>
              </a:solidFill>
              <a:latin typeface="Arial"/>
              <a:ea typeface="Arial"/>
              <a:cs typeface="Arial"/>
              <a:sym typeface="Arial"/>
            </a:endParaRPr>
          </a:p>
        </p:txBody>
      </p:sp>
      <p:pic>
        <p:nvPicPr>
          <p:cNvPr id="139" name="Google Shape;139;p4" descr="Widgit Symbol Resources | Life Skills Materials"/>
          <p:cNvPicPr preferRelativeResize="0"/>
          <p:nvPr/>
        </p:nvPicPr>
        <p:blipFill rotWithShape="1">
          <a:blip r:embed="rId3">
            <a:alphaModFix/>
          </a:blip>
          <a:srcRect/>
          <a:stretch/>
        </p:blipFill>
        <p:spPr>
          <a:xfrm>
            <a:off x="297249" y="596496"/>
            <a:ext cx="1800000" cy="1800000"/>
          </a:xfrm>
          <a:prstGeom prst="ellipse">
            <a:avLst/>
          </a:prstGeom>
          <a:noFill/>
          <a:ln w="63500" cap="rnd" cmpd="sng">
            <a:solidFill>
              <a:srgbClr val="45734A"/>
            </a:solidFill>
            <a:prstDash val="solid"/>
            <a:round/>
            <a:headEnd type="none" w="sm" len="sm"/>
            <a:tailEnd type="none" w="sm" len="sm"/>
          </a:ln>
          <a:effectLst>
            <a:outerShdw blurRad="381000" dist="292100" dir="5400000" sx="-80000" sy="-18000" rotWithShape="0">
              <a:srgbClr val="000000">
                <a:alpha val="21960"/>
              </a:srgbClr>
            </a:outerShdw>
          </a:effectLst>
        </p:spPr>
      </p:pic>
      <p:pic>
        <p:nvPicPr>
          <p:cNvPr id="140" name="Google Shape;140;p4"/>
          <p:cNvPicPr preferRelativeResize="0"/>
          <p:nvPr/>
        </p:nvPicPr>
        <p:blipFill rotWithShape="1">
          <a:blip r:embed="rId4">
            <a:alphaModFix/>
          </a:blip>
          <a:srcRect/>
          <a:stretch/>
        </p:blipFill>
        <p:spPr>
          <a:xfrm>
            <a:off x="4689064" y="3101635"/>
            <a:ext cx="1856469" cy="1833264"/>
          </a:xfrm>
          <a:prstGeom prst="ellipse">
            <a:avLst/>
          </a:prstGeom>
          <a:noFill/>
          <a:ln w="63500" cap="rnd" cmpd="sng">
            <a:solidFill>
              <a:srgbClr val="EDD068"/>
            </a:solidFill>
            <a:prstDash val="solid"/>
            <a:round/>
            <a:headEnd type="none" w="sm" len="sm"/>
            <a:tailEnd type="none" w="sm" len="sm"/>
          </a:ln>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TotalTime>
  <Words>847</Words>
  <Application>Microsoft Office PowerPoint</Application>
  <PresentationFormat>A4 Paper (210x297 mm)</PresentationFormat>
  <Paragraphs>50</Paragraphs>
  <Slides>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Verdana</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Nathan Groom</dc:creator>
  <cp:lastModifiedBy>Julie Hunter</cp:lastModifiedBy>
  <cp:revision>5</cp:revision>
  <dcterms:created xsi:type="dcterms:W3CDTF">2023-12-19T14:08:25Z</dcterms:created>
  <dcterms:modified xsi:type="dcterms:W3CDTF">2026-01-14T07:49:55Z</dcterms:modified>
</cp:coreProperties>
</file>