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1" r:id="rId2"/>
    <p:sldId id="270" r:id="rId3"/>
    <p:sldId id="274" r:id="rId4"/>
    <p:sldId id="269" r:id="rId5"/>
    <p:sldId id="273" r:id="rId6"/>
    <p:sldId id="272" r:id="rId7"/>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DUHIGG" initials="SD" lastIdx="1" clrIdx="0">
    <p:extLst>
      <p:ext uri="{19B8F6BF-5375-455C-9EA6-DF929625EA0E}">
        <p15:presenceInfo xmlns:p15="http://schemas.microsoft.com/office/powerpoint/2012/main" userId="S-1-5-21-2091947680-1114732010-3540278940-124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5723"/>
    <a:srgbClr val="FF0909"/>
    <a:srgbClr val="FCCCE9"/>
    <a:srgbClr val="FDDBEF"/>
    <a:srgbClr val="FBB3DE"/>
    <a:srgbClr val="45734A"/>
    <a:srgbClr val="EDD068"/>
    <a:srgbClr val="DA0000"/>
    <a:srgbClr val="4B1A15"/>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04" autoAdjust="0"/>
    <p:restoredTop sz="94660"/>
  </p:normalViewPr>
  <p:slideViewPr>
    <p:cSldViewPr snapToGrid="0">
      <p:cViewPr varScale="1">
        <p:scale>
          <a:sx n="70" d="100"/>
          <a:sy n="70" d="100"/>
        </p:scale>
        <p:origin x="367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0EEDE84-9470-4811-A59C-8957EDF0E8F3}"/>
              </a:ext>
            </a:extLst>
          </p:cNvPr>
          <p:cNvPicPr>
            <a:picLocks noChangeAspect="1"/>
          </p:cNvPicPr>
          <p:nvPr userDrawn="1"/>
        </p:nvPicPr>
        <p:blipFill rotWithShape="1">
          <a:blip r:embed="rId2"/>
          <a:srcRect t="20037" b="17609"/>
          <a:stretch/>
        </p:blipFill>
        <p:spPr>
          <a:xfrm>
            <a:off x="572386" y="3228622"/>
            <a:ext cx="5713228" cy="3448756"/>
          </a:xfrm>
          <a:prstGeom prst="rect">
            <a:avLst/>
          </a:prstGeom>
        </p:spPr>
      </p:pic>
      <p:sp>
        <p:nvSpPr>
          <p:cNvPr id="8" name="Rectangle 7">
            <a:extLst>
              <a:ext uri="{FF2B5EF4-FFF2-40B4-BE49-F238E27FC236}">
                <a16:creationId xmlns:a16="http://schemas.microsoft.com/office/drawing/2014/main" id="{A32719EB-4E17-407E-85F9-38E93E0BE180}"/>
              </a:ext>
            </a:extLst>
          </p:cNvPr>
          <p:cNvSpPr/>
          <p:nvPr userDrawn="1"/>
        </p:nvSpPr>
        <p:spPr>
          <a:xfrm>
            <a:off x="0" y="0"/>
            <a:ext cx="6858000" cy="9906000"/>
          </a:xfrm>
          <a:prstGeom prst="rect">
            <a:avLst/>
          </a:prstGeom>
          <a:solidFill>
            <a:schemeClr val="bg1">
              <a:alpha val="74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390255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1B4CA92-B15C-4561-816F-8BE33BC7B5EB}"/>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25008" b="22621"/>
          <a:stretch/>
        </p:blipFill>
        <p:spPr>
          <a:xfrm>
            <a:off x="0" y="3411636"/>
            <a:ext cx="6858000" cy="3477127"/>
          </a:xfrm>
          <a:prstGeom prst="rect">
            <a:avLst/>
          </a:prstGeom>
        </p:spPr>
      </p:pic>
      <p:sp>
        <p:nvSpPr>
          <p:cNvPr id="12" name="Rectangle 11">
            <a:extLst>
              <a:ext uri="{FF2B5EF4-FFF2-40B4-BE49-F238E27FC236}">
                <a16:creationId xmlns:a16="http://schemas.microsoft.com/office/drawing/2014/main" id="{EF15F6D3-4DCC-4140-A67B-0EEE7448E461}"/>
              </a:ext>
            </a:extLst>
          </p:cNvPr>
          <p:cNvSpPr/>
          <p:nvPr userDrawn="1"/>
        </p:nvSpPr>
        <p:spPr>
          <a:xfrm>
            <a:off x="0" y="0"/>
            <a:ext cx="6858000" cy="9906000"/>
          </a:xfrm>
          <a:prstGeom prst="rect">
            <a:avLst/>
          </a:prstGeom>
          <a:solidFill>
            <a:schemeClr val="bg1">
              <a:alpha val="74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9698389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EA181D5-1A52-44CF-8254-82E4701AD8A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25008" b="22621"/>
          <a:stretch/>
        </p:blipFill>
        <p:spPr>
          <a:xfrm>
            <a:off x="0" y="3411636"/>
            <a:ext cx="6858000" cy="3477127"/>
          </a:xfrm>
          <a:prstGeom prst="rect">
            <a:avLst/>
          </a:prstGeom>
        </p:spPr>
      </p:pic>
      <p:sp>
        <p:nvSpPr>
          <p:cNvPr id="8" name="Rectangle 7">
            <a:extLst>
              <a:ext uri="{FF2B5EF4-FFF2-40B4-BE49-F238E27FC236}">
                <a16:creationId xmlns:a16="http://schemas.microsoft.com/office/drawing/2014/main" id="{118FAD63-F547-4105-B955-4FBE3AED9ACE}"/>
              </a:ext>
            </a:extLst>
          </p:cNvPr>
          <p:cNvSpPr/>
          <p:nvPr userDrawn="1"/>
        </p:nvSpPr>
        <p:spPr>
          <a:xfrm>
            <a:off x="0" y="0"/>
            <a:ext cx="6858000" cy="9906000"/>
          </a:xfrm>
          <a:prstGeom prst="rect">
            <a:avLst/>
          </a:prstGeom>
          <a:solidFill>
            <a:schemeClr val="bg1">
              <a:alpha val="74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3039785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EF97108-28A1-4816-82CB-F6457B11E00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25008" b="22621"/>
          <a:stretch/>
        </p:blipFill>
        <p:spPr>
          <a:xfrm>
            <a:off x="0" y="3411636"/>
            <a:ext cx="6858000" cy="3477127"/>
          </a:xfrm>
          <a:prstGeom prst="rect">
            <a:avLst/>
          </a:prstGeom>
        </p:spPr>
      </p:pic>
      <p:sp>
        <p:nvSpPr>
          <p:cNvPr id="9" name="Rectangle 8">
            <a:extLst>
              <a:ext uri="{FF2B5EF4-FFF2-40B4-BE49-F238E27FC236}">
                <a16:creationId xmlns:a16="http://schemas.microsoft.com/office/drawing/2014/main" id="{3075319C-0C12-40E0-87D3-5BC17AF295B1}"/>
              </a:ext>
            </a:extLst>
          </p:cNvPr>
          <p:cNvSpPr/>
          <p:nvPr userDrawn="1"/>
        </p:nvSpPr>
        <p:spPr>
          <a:xfrm>
            <a:off x="0" y="0"/>
            <a:ext cx="6858000" cy="9906000"/>
          </a:xfrm>
          <a:prstGeom prst="rect">
            <a:avLst/>
          </a:prstGeom>
          <a:solidFill>
            <a:schemeClr val="bg1">
              <a:alpha val="74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151620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FB56FA-982C-4FD6-8729-BE927B9ADAC7}" type="datetimeFigureOut">
              <a:rPr lang="en-GB" smtClean="0"/>
              <a:t>08/05/2026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5333282-68F5-4C50-83DA-FF6D969CBF12}" type="slidenum">
              <a:rPr lang="en-GB" smtClean="0"/>
              <a:t>‹#›</a:t>
            </a:fld>
            <a:endParaRPr lang="en-GB" dirty="0"/>
          </a:p>
        </p:txBody>
      </p:sp>
    </p:spTree>
    <p:extLst>
      <p:ext uri="{BB962C8B-B14F-4D97-AF65-F5344CB8AC3E}">
        <p14:creationId xmlns:p14="http://schemas.microsoft.com/office/powerpoint/2010/main" val="1378961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FB56FA-982C-4FD6-8729-BE927B9ADAC7}" type="datetimeFigureOut">
              <a:rPr lang="en-GB" smtClean="0"/>
              <a:t>08/05/2026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5333282-68F5-4C50-83DA-FF6D969CBF12}" type="slidenum">
              <a:rPr lang="en-GB" smtClean="0"/>
              <a:t>‹#›</a:t>
            </a:fld>
            <a:endParaRPr lang="en-GB" dirty="0"/>
          </a:p>
        </p:txBody>
      </p:sp>
    </p:spTree>
    <p:extLst>
      <p:ext uri="{BB962C8B-B14F-4D97-AF65-F5344CB8AC3E}">
        <p14:creationId xmlns:p14="http://schemas.microsoft.com/office/powerpoint/2010/main" val="24581541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FB56FA-982C-4FD6-8729-BE927B9ADAC7}" type="datetimeFigureOut">
              <a:rPr lang="en-GB" smtClean="0"/>
              <a:t>08/05/2026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5333282-68F5-4C50-83DA-FF6D969CBF12}" type="slidenum">
              <a:rPr lang="en-GB" smtClean="0"/>
              <a:t>‹#›</a:t>
            </a:fld>
            <a:endParaRPr lang="en-GB" dirty="0"/>
          </a:p>
        </p:txBody>
      </p:sp>
    </p:spTree>
    <p:extLst>
      <p:ext uri="{BB962C8B-B14F-4D97-AF65-F5344CB8AC3E}">
        <p14:creationId xmlns:p14="http://schemas.microsoft.com/office/powerpoint/2010/main" val="350909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6FB56FA-982C-4FD6-8729-BE927B9ADAC7}" type="datetimeFigureOut">
              <a:rPr lang="en-GB" smtClean="0"/>
              <a:t>08/05/2026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5333282-68F5-4C50-83DA-FF6D969CBF12}" type="slidenum">
              <a:rPr lang="en-GB" smtClean="0"/>
              <a:t>‹#›</a:t>
            </a:fld>
            <a:endParaRPr lang="en-GB" dirty="0"/>
          </a:p>
        </p:txBody>
      </p:sp>
    </p:spTree>
    <p:extLst>
      <p:ext uri="{BB962C8B-B14F-4D97-AF65-F5344CB8AC3E}">
        <p14:creationId xmlns:p14="http://schemas.microsoft.com/office/powerpoint/2010/main" val="1450386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6FB56FA-982C-4FD6-8729-BE927B9ADAC7}" type="datetimeFigureOut">
              <a:rPr lang="en-GB" smtClean="0"/>
              <a:t>08/05/2026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5333282-68F5-4C50-83DA-FF6D969CBF12}" type="slidenum">
              <a:rPr lang="en-GB" smtClean="0"/>
              <a:t>‹#›</a:t>
            </a:fld>
            <a:endParaRPr lang="en-GB" dirty="0"/>
          </a:p>
        </p:txBody>
      </p:sp>
    </p:spTree>
    <p:extLst>
      <p:ext uri="{BB962C8B-B14F-4D97-AF65-F5344CB8AC3E}">
        <p14:creationId xmlns:p14="http://schemas.microsoft.com/office/powerpoint/2010/main" val="2232473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FB56FA-982C-4FD6-8729-BE927B9ADAC7}" type="datetimeFigureOut">
              <a:rPr lang="en-GB" smtClean="0"/>
              <a:t>08/05/2026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5333282-68F5-4C50-83DA-FF6D969CBF12}" type="slidenum">
              <a:rPr lang="en-GB" smtClean="0"/>
              <a:t>‹#›</a:t>
            </a:fld>
            <a:endParaRPr lang="en-GB" dirty="0"/>
          </a:p>
        </p:txBody>
      </p:sp>
    </p:spTree>
    <p:extLst>
      <p:ext uri="{BB962C8B-B14F-4D97-AF65-F5344CB8AC3E}">
        <p14:creationId xmlns:p14="http://schemas.microsoft.com/office/powerpoint/2010/main" val="3730603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FB56FA-982C-4FD6-8729-BE927B9ADAC7}" type="datetimeFigureOut">
              <a:rPr lang="en-GB" smtClean="0"/>
              <a:t>08/05/2026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5333282-68F5-4C50-83DA-FF6D969CBF12}" type="slidenum">
              <a:rPr lang="en-GB" smtClean="0"/>
              <a:t>‹#›</a:t>
            </a:fld>
            <a:endParaRPr lang="en-GB" dirty="0"/>
          </a:p>
        </p:txBody>
      </p:sp>
    </p:spTree>
    <p:extLst>
      <p:ext uri="{BB962C8B-B14F-4D97-AF65-F5344CB8AC3E}">
        <p14:creationId xmlns:p14="http://schemas.microsoft.com/office/powerpoint/2010/main" val="287389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36FB56FA-982C-4FD6-8729-BE927B9ADAC7}" type="datetimeFigureOut">
              <a:rPr lang="en-GB" smtClean="0"/>
              <a:t>08/05/2026</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55333282-68F5-4C50-83DA-FF6D969CBF12}" type="slidenum">
              <a:rPr lang="en-GB" smtClean="0"/>
              <a:t>‹#›</a:t>
            </a:fld>
            <a:endParaRPr lang="en-GB" dirty="0"/>
          </a:p>
        </p:txBody>
      </p:sp>
    </p:spTree>
    <p:extLst>
      <p:ext uri="{BB962C8B-B14F-4D97-AF65-F5344CB8AC3E}">
        <p14:creationId xmlns:p14="http://schemas.microsoft.com/office/powerpoint/2010/main" val="3031177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instagram.com/charvilleacademy?igshid=OGQ5ZDc2ODk2ZA==" TargetMode="Externa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hyperlink" Target="https://www.facebook.com/CharvilleAcademy" TargetMode="External"/><Relationship Id="rId11" Type="http://schemas.openxmlformats.org/officeDocument/2006/relationships/image" Target="../media/image8.png"/><Relationship Id="rId5" Type="http://schemas.openxmlformats.org/officeDocument/2006/relationships/image" Target="../media/image5.png"/><Relationship Id="rId10" Type="http://schemas.openxmlformats.org/officeDocument/2006/relationships/hyperlink" Target="https://www.charvilleacademy.org/" TargetMode="External"/><Relationship Id="rId4" Type="http://schemas.openxmlformats.org/officeDocument/2006/relationships/hyperlink" Target="https://fundraise.cancerresearchuk.org/team/charville" TargetMode="External"/><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hyperlink" Target="https://www.charvilleacademy.org/page/?title=Curriculum+Booklets&amp;pid=124&amp;action=saved" TargetMode="Externa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hyperlink" Target="https://crinklerecruitment.com/Job/Early-Career-Teacher-ECT-6714" TargetMode="External"/><Relationship Id="rId4" Type="http://schemas.openxmlformats.org/officeDocument/2006/relationships/hyperlink" Target="https://crinklerecruitment.com/Job/Designated-Attendance-and-Welfare-Lead-6701"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hyperlink" Target="mailto:boxoffice@hillingdon.gov.uk"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hyperlink" Target="https://mpv.tickets.com/schedule/?agency=HIMS_THE_MPV&amp;orgid=56649&amp;mkt_code=school#/?event=yours&amp;view=list&amp;includePackages=false"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E72788C0-EE4E-4CE5-9529-0B8FC2AA6803}"/>
              </a:ext>
            </a:extLst>
          </p:cNvPr>
          <p:cNvSpPr/>
          <p:nvPr/>
        </p:nvSpPr>
        <p:spPr>
          <a:xfrm>
            <a:off x="280511" y="7830885"/>
            <a:ext cx="1698203" cy="1825259"/>
          </a:xfrm>
          <a:prstGeom prst="rect">
            <a:avLst/>
          </a:prstGeom>
          <a:solidFill>
            <a:srgbClr val="EDD068">
              <a:alpha val="16000"/>
            </a:srgbClr>
          </a:solidFill>
          <a:ln w="38100">
            <a:solidFill>
              <a:srgbClr val="EDD068"/>
            </a:solidFill>
          </a:ln>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endParaRPr lang="en-GB" sz="1000" dirty="0">
              <a:solidFill>
                <a:srgbClr val="45734A"/>
              </a:solidFill>
              <a:latin typeface="Verdana" panose="020B0604030504040204" pitchFamily="34" charset="0"/>
              <a:ea typeface="Verdana" panose="020B0604030504040204" pitchFamily="34" charset="0"/>
            </a:endParaRPr>
          </a:p>
        </p:txBody>
      </p:sp>
      <p:pic>
        <p:nvPicPr>
          <p:cNvPr id="1026" name="Picture 2" descr="https://www.charvilleacademy.org/_site/images/design/value_of_the_month.png">
            <a:extLst>
              <a:ext uri="{FF2B5EF4-FFF2-40B4-BE49-F238E27FC236}">
                <a16:creationId xmlns:a16="http://schemas.microsoft.com/office/drawing/2014/main" id="{F2C4D4E3-F650-4251-AA20-5FB2227470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8117" y="8106926"/>
            <a:ext cx="1087096" cy="118141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CF55174-2099-4AA9-B7F7-704F721F3E71}"/>
              </a:ext>
            </a:extLst>
          </p:cNvPr>
          <p:cNvPicPr>
            <a:picLocks noChangeAspect="1"/>
          </p:cNvPicPr>
          <p:nvPr/>
        </p:nvPicPr>
        <p:blipFill>
          <a:blip r:embed="rId3"/>
          <a:stretch>
            <a:fillRect/>
          </a:stretch>
        </p:blipFill>
        <p:spPr>
          <a:xfrm>
            <a:off x="358573" y="259054"/>
            <a:ext cx="1020912" cy="988330"/>
          </a:xfrm>
          <a:prstGeom prst="rect">
            <a:avLst/>
          </a:prstGeom>
        </p:spPr>
      </p:pic>
      <p:sp>
        <p:nvSpPr>
          <p:cNvPr id="7" name="TextBox 6">
            <a:extLst>
              <a:ext uri="{FF2B5EF4-FFF2-40B4-BE49-F238E27FC236}">
                <a16:creationId xmlns:a16="http://schemas.microsoft.com/office/drawing/2014/main" id="{A0B9B558-6532-4A3D-93B9-C19AF05ABB33}"/>
              </a:ext>
            </a:extLst>
          </p:cNvPr>
          <p:cNvSpPr txBox="1"/>
          <p:nvPr/>
        </p:nvSpPr>
        <p:spPr>
          <a:xfrm>
            <a:off x="1623759" y="261335"/>
            <a:ext cx="4909893" cy="1015663"/>
          </a:xfrm>
          <a:prstGeom prst="rect">
            <a:avLst/>
          </a:prstGeom>
          <a:noFill/>
        </p:spPr>
        <p:txBody>
          <a:bodyPr wrap="square" rtlCol="0">
            <a:spAutoFit/>
          </a:bodyPr>
          <a:lstStyle/>
          <a:p>
            <a:pPr algn="r"/>
            <a:r>
              <a:rPr lang="en-GB" sz="3600" dirty="0">
                <a:solidFill>
                  <a:srgbClr val="45734A"/>
                </a:solidFill>
                <a:latin typeface="Verdana" panose="020B0604030504040204" pitchFamily="34" charset="0"/>
                <a:ea typeface="Verdana" panose="020B0604030504040204" pitchFamily="34" charset="0"/>
              </a:rPr>
              <a:t>Weekly Newsletter</a:t>
            </a:r>
          </a:p>
          <a:p>
            <a:pPr algn="r"/>
            <a:r>
              <a:rPr lang="en-GB" sz="2400" baseline="30000" dirty="0">
                <a:solidFill>
                  <a:srgbClr val="45734A"/>
                </a:solidFill>
                <a:latin typeface="Verdana" panose="020B0604030504040204" pitchFamily="34" charset="0"/>
                <a:ea typeface="Verdana" panose="020B0604030504040204" pitchFamily="34" charset="0"/>
              </a:rPr>
              <a:t>8th May 2026</a:t>
            </a:r>
            <a:endParaRPr lang="en-GB" sz="2400" dirty="0">
              <a:solidFill>
                <a:srgbClr val="45734A"/>
              </a:solidFill>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1CADF381-F457-4523-9ACD-2524AD606F81}"/>
              </a:ext>
            </a:extLst>
          </p:cNvPr>
          <p:cNvSpPr/>
          <p:nvPr/>
        </p:nvSpPr>
        <p:spPr>
          <a:xfrm>
            <a:off x="1783788" y="4479304"/>
            <a:ext cx="3429000" cy="646331"/>
          </a:xfrm>
          <a:prstGeom prst="rect">
            <a:avLst/>
          </a:prstGeom>
        </p:spPr>
        <p:txBody>
          <a:bodyPr>
            <a:spAutoFit/>
          </a:bodyPr>
          <a:lstStyle/>
          <a:p>
            <a:br>
              <a:rPr lang="en-GB" dirty="0"/>
            </a:br>
            <a:endParaRPr lang="en-GB" dirty="0"/>
          </a:p>
        </p:txBody>
      </p:sp>
      <p:cxnSp>
        <p:nvCxnSpPr>
          <p:cNvPr id="12" name="Straight Connector 11">
            <a:extLst>
              <a:ext uri="{FF2B5EF4-FFF2-40B4-BE49-F238E27FC236}">
                <a16:creationId xmlns:a16="http://schemas.microsoft.com/office/drawing/2014/main" id="{AEFA18D8-37B7-4514-96FC-CEF742C90560}"/>
              </a:ext>
            </a:extLst>
          </p:cNvPr>
          <p:cNvCxnSpPr/>
          <p:nvPr/>
        </p:nvCxnSpPr>
        <p:spPr>
          <a:xfrm>
            <a:off x="236388" y="1326145"/>
            <a:ext cx="6357036" cy="0"/>
          </a:xfrm>
          <a:prstGeom prst="line">
            <a:avLst/>
          </a:prstGeom>
          <a:ln w="28575">
            <a:solidFill>
              <a:srgbClr val="45734A"/>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44AE700B-BB20-41EE-9727-7D9B2E4C0AA8}"/>
              </a:ext>
            </a:extLst>
          </p:cNvPr>
          <p:cNvSpPr txBox="1"/>
          <p:nvPr/>
        </p:nvSpPr>
        <p:spPr>
          <a:xfrm>
            <a:off x="1883119" y="8188978"/>
            <a:ext cx="1975602" cy="800219"/>
          </a:xfrm>
          <a:prstGeom prst="rect">
            <a:avLst/>
          </a:prstGeom>
          <a:noFill/>
        </p:spPr>
        <p:txBody>
          <a:bodyPr wrap="square" rtlCol="0">
            <a:spAutoFit/>
          </a:bodyPr>
          <a:lstStyle/>
          <a:p>
            <a:endParaRPr lang="en-GB" sz="1600" b="1" dirty="0">
              <a:solidFill>
                <a:srgbClr val="45734A"/>
              </a:solidFill>
              <a:latin typeface="Verdana" panose="020B0604030504040204" pitchFamily="34" charset="0"/>
              <a:ea typeface="Verdana" panose="020B0604030504040204" pitchFamily="34" charset="0"/>
            </a:endParaRPr>
          </a:p>
          <a:p>
            <a:r>
              <a:rPr lang="en-GB" sz="1400" b="1" dirty="0">
                <a:solidFill>
                  <a:srgbClr val="45734A"/>
                </a:solidFill>
                <a:latin typeface="Verdana" panose="020B0604030504040204" pitchFamily="34" charset="0"/>
                <a:ea typeface="Verdana" panose="020B0604030504040204" pitchFamily="34" charset="0"/>
              </a:rPr>
              <a:t>       </a:t>
            </a:r>
            <a:r>
              <a:rPr lang="en-GB" sz="1600" b="1" dirty="0">
                <a:solidFill>
                  <a:srgbClr val="45734A"/>
                </a:solidFill>
                <a:latin typeface="Verdana" panose="020B0604030504040204" pitchFamily="34" charset="0"/>
                <a:ea typeface="Verdana" panose="020B0604030504040204" pitchFamily="34" charset="0"/>
              </a:rPr>
              <a:t>Self-belief</a:t>
            </a:r>
          </a:p>
          <a:p>
            <a:endParaRPr lang="en-GB" sz="1400" b="1" dirty="0">
              <a:solidFill>
                <a:srgbClr val="45734A"/>
              </a:solidFill>
              <a:latin typeface="Verdana" panose="020B0604030504040204" pitchFamily="34" charset="0"/>
              <a:ea typeface="Verdana" panose="020B0604030504040204" pitchFamily="34" charset="0"/>
            </a:endParaRPr>
          </a:p>
        </p:txBody>
      </p:sp>
      <p:sp>
        <p:nvSpPr>
          <p:cNvPr id="4" name="Rectangle 3">
            <a:extLst>
              <a:ext uri="{FF2B5EF4-FFF2-40B4-BE49-F238E27FC236}">
                <a16:creationId xmlns:a16="http://schemas.microsoft.com/office/drawing/2014/main" id="{D11D4B83-E9F9-473A-910E-2CF27A7268ED}"/>
              </a:ext>
            </a:extLst>
          </p:cNvPr>
          <p:cNvSpPr/>
          <p:nvPr/>
        </p:nvSpPr>
        <p:spPr>
          <a:xfrm>
            <a:off x="210579" y="1427734"/>
            <a:ext cx="6357036" cy="5858557"/>
          </a:xfrm>
          <a:prstGeom prst="rect">
            <a:avLst/>
          </a:prstGeom>
          <a:solidFill>
            <a:srgbClr val="45734A">
              <a:alpha val="24000"/>
            </a:srgb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dirty="0">
                <a:solidFill>
                  <a:schemeClr val="tx1"/>
                </a:solidFill>
                <a:latin typeface="Verdana" panose="020B0604030504040204" pitchFamily="34" charset="0"/>
                <a:ea typeface="Verdana" panose="020B0604030504040204" pitchFamily="34" charset="0"/>
              </a:rPr>
              <a:t>Welcome to this week’s newsletter.</a:t>
            </a:r>
          </a:p>
          <a:p>
            <a:endParaRPr lang="en-GB" sz="1200" dirty="0">
              <a:solidFill>
                <a:schemeClr val="tx1"/>
              </a:solidFill>
              <a:latin typeface="Verdana" panose="020B0604030504040204" pitchFamily="34" charset="0"/>
              <a:ea typeface="Verdana" panose="020B0604030504040204" pitchFamily="34" charset="0"/>
            </a:endParaRPr>
          </a:p>
          <a:p>
            <a:r>
              <a:rPr lang="en-GB" sz="1200" dirty="0">
                <a:solidFill>
                  <a:schemeClr val="tx1"/>
                </a:solidFill>
                <a:latin typeface="Verdana" panose="020B0604030504040204" pitchFamily="34" charset="0"/>
                <a:ea typeface="Verdana" panose="020B0604030504040204" pitchFamily="34" charset="0"/>
              </a:rPr>
              <a:t>I would like to start by saying thank you to those that have already sponsored the staff who taking part in Race for Life in loving memory of Miss Bristow. If you would like to donate please follow this link; all money raised goes straight to Cancer Research:</a:t>
            </a:r>
          </a:p>
          <a:p>
            <a:endParaRPr lang="en-GB" sz="1200" dirty="0">
              <a:solidFill>
                <a:schemeClr val="tx1"/>
              </a:solidFill>
              <a:latin typeface="Verdana" panose="020B0604030504040204" pitchFamily="34" charset="0"/>
              <a:ea typeface="Verdana" panose="020B0604030504040204" pitchFamily="34" charset="0"/>
            </a:endParaRPr>
          </a:p>
          <a:p>
            <a:r>
              <a:rPr lang="en-GB" sz="1200" dirty="0">
                <a:solidFill>
                  <a:srgbClr val="222222"/>
                </a:solidFill>
                <a:latin typeface="Verdana" panose="020B0604030504040204" pitchFamily="34" charset="0"/>
                <a:ea typeface="Verdana" panose="020B0604030504040204" pitchFamily="34" charset="0"/>
                <a:hlinkClick r:id="rId4"/>
              </a:rPr>
              <a:t>https://fundraise.cancerresearchuk.org/team/charville</a:t>
            </a:r>
            <a:endParaRPr lang="en-GB" sz="1200" dirty="0">
              <a:solidFill>
                <a:srgbClr val="222222"/>
              </a:solidFill>
              <a:latin typeface="Verdana" panose="020B0604030504040204" pitchFamily="34" charset="0"/>
              <a:ea typeface="Verdana" panose="020B0604030504040204" pitchFamily="34" charset="0"/>
            </a:endParaRPr>
          </a:p>
          <a:p>
            <a:endParaRPr lang="en-GB" sz="1200" dirty="0">
              <a:solidFill>
                <a:schemeClr val="tx1"/>
              </a:solidFill>
              <a:latin typeface="Verdana" panose="020B0604030504040204" pitchFamily="34" charset="0"/>
              <a:ea typeface="Verdana" panose="020B0604030504040204" pitchFamily="34" charset="0"/>
            </a:endParaRPr>
          </a:p>
          <a:p>
            <a:r>
              <a:rPr lang="en-GB" sz="1200" dirty="0">
                <a:solidFill>
                  <a:schemeClr val="tx1"/>
                </a:solidFill>
                <a:latin typeface="Verdana" panose="020B0604030504040204" pitchFamily="34" charset="0"/>
                <a:ea typeface="Verdana" panose="020B0604030504040204" pitchFamily="34" charset="0"/>
              </a:rPr>
              <a:t>We ask that all parents of children in Years 1-5 ensure that their child has gone through the gates in the morning before you leave. This does not apply to Nursery and Reception as we know you bring your child to </a:t>
            </a:r>
            <a:r>
              <a:rPr lang="en-GB" sz="1200">
                <a:solidFill>
                  <a:schemeClr val="tx1"/>
                </a:solidFill>
                <a:latin typeface="Verdana" panose="020B0604030504040204" pitchFamily="34" charset="0"/>
                <a:ea typeface="Verdana" panose="020B0604030504040204" pitchFamily="34" charset="0"/>
              </a:rPr>
              <a:t>the classroom door.</a:t>
            </a:r>
            <a:endParaRPr lang="en-GB" sz="1200" dirty="0">
              <a:solidFill>
                <a:schemeClr val="tx1"/>
              </a:solidFill>
              <a:latin typeface="Verdana" panose="020B0604030504040204" pitchFamily="34" charset="0"/>
              <a:ea typeface="Verdana" panose="020B0604030504040204" pitchFamily="34" charset="0"/>
            </a:endParaRPr>
          </a:p>
          <a:p>
            <a:endParaRPr lang="en-GB" sz="1200" dirty="0">
              <a:solidFill>
                <a:schemeClr val="tx1"/>
              </a:solidFill>
              <a:latin typeface="Verdana" panose="020B0604030504040204" pitchFamily="34" charset="0"/>
              <a:ea typeface="Verdana" panose="020B0604030504040204" pitchFamily="34" charset="0"/>
            </a:endParaRPr>
          </a:p>
          <a:p>
            <a:r>
              <a:rPr lang="en-GB" sz="1200" b="1" dirty="0">
                <a:solidFill>
                  <a:schemeClr val="tx1"/>
                </a:solidFill>
                <a:latin typeface="Verdana" panose="020B0604030504040204" pitchFamily="34" charset="0"/>
                <a:ea typeface="Verdana" panose="020B0604030504040204" pitchFamily="34" charset="0"/>
              </a:rPr>
              <a:t>Next week is SATs week in Year 6. All children need to be in school everyday and on time. Free breakfast is provided for the children and they can come to school via main reception from 8:10am. We wish all the children all the best.</a:t>
            </a:r>
          </a:p>
          <a:p>
            <a:endParaRPr lang="en-GB" sz="1200" dirty="0">
              <a:solidFill>
                <a:schemeClr val="tx1"/>
              </a:solidFill>
              <a:latin typeface="Verdana" panose="020B0604030504040204" pitchFamily="34" charset="0"/>
              <a:ea typeface="Verdana" panose="020B0604030504040204" pitchFamily="34" charset="0"/>
            </a:endParaRPr>
          </a:p>
          <a:p>
            <a:r>
              <a:rPr lang="en-GB" sz="1200" dirty="0">
                <a:solidFill>
                  <a:schemeClr val="tx1"/>
                </a:solidFill>
                <a:latin typeface="Verdana" panose="020B0604030504040204" pitchFamily="34" charset="0"/>
                <a:ea typeface="Verdana" panose="020B0604030504040204" pitchFamily="34" charset="0"/>
              </a:rPr>
              <a:t>Communication between parents and staff is a key part of the work we do. Please remember that staff will respond within 48 hours to any questions raised. Please wait for a response before contacting another </a:t>
            </a:r>
          </a:p>
          <a:p>
            <a:r>
              <a:rPr lang="en-GB" sz="1200" dirty="0">
                <a:solidFill>
                  <a:schemeClr val="tx1"/>
                </a:solidFill>
                <a:latin typeface="Verdana" panose="020B0604030504040204" pitchFamily="34" charset="0"/>
                <a:ea typeface="Verdana" panose="020B0604030504040204" pitchFamily="34" charset="0"/>
              </a:rPr>
              <a:t>staff member. The first point of contact is your child’s class teacher. </a:t>
            </a:r>
          </a:p>
          <a:p>
            <a:r>
              <a:rPr lang="en-GB" sz="1200" dirty="0">
                <a:solidFill>
                  <a:schemeClr val="tx1"/>
                </a:solidFill>
                <a:latin typeface="Verdana" panose="020B0604030504040204" pitchFamily="34" charset="0"/>
                <a:ea typeface="Verdana" panose="020B0604030504040204" pitchFamily="34" charset="0"/>
              </a:rPr>
              <a:t>Please refrain from sending messages and emails after 6pm and </a:t>
            </a:r>
          </a:p>
          <a:p>
            <a:r>
              <a:rPr lang="en-GB" sz="1200" dirty="0">
                <a:solidFill>
                  <a:schemeClr val="tx1"/>
                </a:solidFill>
                <a:latin typeface="Verdana" panose="020B0604030504040204" pitchFamily="34" charset="0"/>
                <a:ea typeface="Verdana" panose="020B0604030504040204" pitchFamily="34" charset="0"/>
              </a:rPr>
              <a:t>at weekends.</a:t>
            </a:r>
          </a:p>
          <a:p>
            <a:endParaRPr lang="en-GB" sz="1200" dirty="0">
              <a:solidFill>
                <a:schemeClr val="tx1"/>
              </a:solidFill>
              <a:latin typeface="Verdana" panose="020B0604030504040204" pitchFamily="34" charset="0"/>
              <a:ea typeface="Verdana" panose="020B0604030504040204" pitchFamily="34" charset="0"/>
            </a:endParaRPr>
          </a:p>
          <a:p>
            <a:r>
              <a:rPr lang="en-GB" sz="1200" dirty="0">
                <a:solidFill>
                  <a:schemeClr val="tx1"/>
                </a:solidFill>
                <a:latin typeface="Verdana" panose="020B0604030504040204" pitchFamily="34" charset="0"/>
                <a:ea typeface="Verdana" panose="020B0604030504040204" pitchFamily="34" charset="0"/>
              </a:rPr>
              <a:t>Please be aware that if you are entering the staff park at </a:t>
            </a:r>
          </a:p>
          <a:p>
            <a:r>
              <a:rPr lang="en-GB" sz="1200" dirty="0">
                <a:solidFill>
                  <a:schemeClr val="tx1"/>
                </a:solidFill>
                <a:latin typeface="Verdana" panose="020B0604030504040204" pitchFamily="34" charset="0"/>
                <a:ea typeface="Verdana" panose="020B0604030504040204" pitchFamily="34" charset="0"/>
              </a:rPr>
              <a:t>any point that you do so safely. It is important that you are </a:t>
            </a:r>
          </a:p>
          <a:p>
            <a:r>
              <a:rPr lang="en-GB" sz="1200" dirty="0">
                <a:solidFill>
                  <a:schemeClr val="tx1"/>
                </a:solidFill>
                <a:latin typeface="Verdana" panose="020B0604030504040204" pitchFamily="34" charset="0"/>
                <a:ea typeface="Verdana" panose="020B0604030504040204" pitchFamily="34" charset="0"/>
              </a:rPr>
              <a:t>aware that this is used for all vehicle access during the </a:t>
            </a:r>
          </a:p>
          <a:p>
            <a:r>
              <a:rPr lang="en-GB" sz="1200" dirty="0">
                <a:solidFill>
                  <a:schemeClr val="tx1"/>
                </a:solidFill>
                <a:latin typeface="Verdana" panose="020B0604030504040204" pitchFamily="34" charset="0"/>
                <a:ea typeface="Verdana" panose="020B0604030504040204" pitchFamily="34" charset="0"/>
              </a:rPr>
              <a:t>school day.</a:t>
            </a:r>
          </a:p>
          <a:p>
            <a:endParaRPr lang="en-GB" sz="1200" dirty="0">
              <a:solidFill>
                <a:schemeClr val="tx1"/>
              </a:solidFill>
              <a:latin typeface="Verdana" panose="020B0604030504040204" pitchFamily="34" charset="0"/>
              <a:ea typeface="Verdana" panose="020B0604030504040204" pitchFamily="34" charset="0"/>
            </a:endParaRPr>
          </a:p>
          <a:p>
            <a:r>
              <a:rPr lang="en-GB" sz="1200" dirty="0">
                <a:solidFill>
                  <a:schemeClr val="tx1"/>
                </a:solidFill>
                <a:latin typeface="Verdana" panose="020B0604030504040204" pitchFamily="34" charset="0"/>
                <a:ea typeface="Verdana" panose="020B0604030504040204" pitchFamily="34" charset="0"/>
              </a:rPr>
              <a:t> </a:t>
            </a:r>
          </a:p>
          <a:p>
            <a:endParaRPr lang="en-GB" sz="1200" dirty="0">
              <a:solidFill>
                <a:schemeClr val="tx1"/>
              </a:solidFill>
              <a:latin typeface="Verdana" panose="020B0604030504040204" pitchFamily="34" charset="0"/>
              <a:ea typeface="Verdana" panose="020B0604030504040204" pitchFamily="34" charset="0"/>
            </a:endParaRPr>
          </a:p>
          <a:p>
            <a:endParaRPr lang="en-GB" sz="1200" dirty="0">
              <a:solidFill>
                <a:schemeClr val="tx1"/>
              </a:solidFill>
              <a:latin typeface="Verdana" panose="020B0604030504040204" pitchFamily="34" charset="0"/>
              <a:ea typeface="Verdana" panose="020B0604030504040204" pitchFamily="34" charset="0"/>
            </a:endParaRPr>
          </a:p>
          <a:p>
            <a:endParaRPr lang="en-GB" sz="1200" dirty="0">
              <a:solidFill>
                <a:schemeClr val="tx1"/>
              </a:solidFill>
              <a:latin typeface="Verdana" panose="020B0604030504040204" pitchFamily="34" charset="0"/>
              <a:ea typeface="Verdana" panose="020B0604030504040204" pitchFamily="34" charset="0"/>
            </a:endParaRPr>
          </a:p>
        </p:txBody>
      </p:sp>
      <p:pic>
        <p:nvPicPr>
          <p:cNvPr id="5" name="Picture 4">
            <a:extLst>
              <a:ext uri="{FF2B5EF4-FFF2-40B4-BE49-F238E27FC236}">
                <a16:creationId xmlns:a16="http://schemas.microsoft.com/office/drawing/2014/main" id="{9B5A1C2E-D264-40BC-BB29-0C539354E412}"/>
              </a:ext>
            </a:extLst>
          </p:cNvPr>
          <p:cNvPicPr>
            <a:picLocks noChangeAspect="1"/>
          </p:cNvPicPr>
          <p:nvPr/>
        </p:nvPicPr>
        <p:blipFill>
          <a:blip r:embed="rId5"/>
          <a:stretch>
            <a:fillRect/>
          </a:stretch>
        </p:blipFill>
        <p:spPr>
          <a:xfrm>
            <a:off x="5497983" y="5163425"/>
            <a:ext cx="999963" cy="1605593"/>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8" name="TextBox 7">
            <a:extLst>
              <a:ext uri="{FF2B5EF4-FFF2-40B4-BE49-F238E27FC236}">
                <a16:creationId xmlns:a16="http://schemas.microsoft.com/office/drawing/2014/main" id="{DA208D4F-1B5A-4AA2-9C57-6D889C3B683C}"/>
              </a:ext>
            </a:extLst>
          </p:cNvPr>
          <p:cNvSpPr txBox="1"/>
          <p:nvPr/>
        </p:nvSpPr>
        <p:spPr>
          <a:xfrm>
            <a:off x="5013244" y="6245929"/>
            <a:ext cx="1484702" cy="1077218"/>
          </a:xfrm>
          <a:prstGeom prst="rect">
            <a:avLst/>
          </a:prstGeom>
          <a:noFill/>
        </p:spPr>
        <p:txBody>
          <a:bodyPr wrap="none" rtlCol="0">
            <a:spAutoFit/>
          </a:bodyPr>
          <a:lstStyle/>
          <a:p>
            <a:pPr algn="ctr"/>
            <a:endParaRPr lang="en-GB" sz="1600" dirty="0">
              <a:latin typeface="Verdana" panose="020B0604030504040204" pitchFamily="34" charset="0"/>
              <a:ea typeface="Verdana" panose="020B0604030504040204" pitchFamily="34" charset="0"/>
            </a:endParaRPr>
          </a:p>
          <a:p>
            <a:pPr algn="ctr"/>
            <a:endParaRPr lang="en-GB" sz="1600" dirty="0">
              <a:latin typeface="Verdana" panose="020B0604030504040204" pitchFamily="34" charset="0"/>
              <a:ea typeface="Verdana" panose="020B0604030504040204" pitchFamily="34" charset="0"/>
            </a:endParaRPr>
          </a:p>
          <a:p>
            <a:pPr algn="ctr"/>
            <a:r>
              <a:rPr lang="en-GB" sz="1600" dirty="0">
                <a:latin typeface="Verdana" panose="020B0604030504040204" pitchFamily="34" charset="0"/>
                <a:ea typeface="Verdana" panose="020B0604030504040204" pitchFamily="34" charset="0"/>
              </a:rPr>
              <a:t>  Mrs Kelly </a:t>
            </a:r>
          </a:p>
          <a:p>
            <a:pPr algn="ctr"/>
            <a:r>
              <a:rPr lang="en-GB" sz="1600" dirty="0">
                <a:latin typeface="Verdana" panose="020B0604030504040204" pitchFamily="34" charset="0"/>
                <a:ea typeface="Verdana" panose="020B0604030504040204" pitchFamily="34" charset="0"/>
              </a:rPr>
              <a:t>Headteacher</a:t>
            </a:r>
            <a:endParaRPr lang="en-GB" sz="1200" dirty="0">
              <a:latin typeface="Verdana" panose="020B0604030504040204" pitchFamily="34" charset="0"/>
              <a:ea typeface="Verdana" panose="020B0604030504040204" pitchFamily="34" charset="0"/>
            </a:endParaRPr>
          </a:p>
        </p:txBody>
      </p:sp>
      <p:sp>
        <p:nvSpPr>
          <p:cNvPr id="13" name="Rectangle 12">
            <a:extLst>
              <a:ext uri="{FF2B5EF4-FFF2-40B4-BE49-F238E27FC236}">
                <a16:creationId xmlns:a16="http://schemas.microsoft.com/office/drawing/2014/main" id="{85DFE87C-78ED-49E3-9AEC-9F597DCAD809}"/>
              </a:ext>
            </a:extLst>
          </p:cNvPr>
          <p:cNvSpPr/>
          <p:nvPr/>
        </p:nvSpPr>
        <p:spPr>
          <a:xfrm>
            <a:off x="114299" y="84221"/>
            <a:ext cx="6635417" cy="9737557"/>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TextBox 17">
            <a:extLst>
              <a:ext uri="{FF2B5EF4-FFF2-40B4-BE49-F238E27FC236}">
                <a16:creationId xmlns:a16="http://schemas.microsoft.com/office/drawing/2014/main" id="{B27F6830-5E1C-4DB9-8350-A7E7B020457E}"/>
              </a:ext>
            </a:extLst>
          </p:cNvPr>
          <p:cNvSpPr txBox="1"/>
          <p:nvPr/>
        </p:nvSpPr>
        <p:spPr>
          <a:xfrm>
            <a:off x="275614" y="7453650"/>
            <a:ext cx="1450310" cy="307777"/>
          </a:xfrm>
          <a:prstGeom prst="rect">
            <a:avLst/>
          </a:prstGeom>
          <a:noFill/>
        </p:spPr>
        <p:txBody>
          <a:bodyPr wrap="square" rtlCol="0">
            <a:spAutoFit/>
          </a:bodyPr>
          <a:lstStyle/>
          <a:p>
            <a:pPr algn="ctr"/>
            <a:r>
              <a:rPr lang="en-GB" sz="1400" dirty="0">
                <a:solidFill>
                  <a:srgbClr val="45734A"/>
                </a:solidFill>
                <a:latin typeface="Verdana" panose="020B0604030504040204" pitchFamily="34" charset="0"/>
                <a:ea typeface="Verdana" panose="020B0604030504040204" pitchFamily="34" charset="0"/>
              </a:rPr>
              <a:t>Find more </a:t>
            </a:r>
          </a:p>
        </p:txBody>
      </p:sp>
      <p:pic>
        <p:nvPicPr>
          <p:cNvPr id="14" name="Picture 13">
            <a:hlinkClick r:id="rId6"/>
            <a:extLst>
              <a:ext uri="{FF2B5EF4-FFF2-40B4-BE49-F238E27FC236}">
                <a16:creationId xmlns:a16="http://schemas.microsoft.com/office/drawing/2014/main" id="{7F481706-BF12-4DE3-8647-841F02DCEC0E}"/>
              </a:ext>
            </a:extLst>
          </p:cNvPr>
          <p:cNvPicPr>
            <a:picLocks noChangeAspect="1"/>
          </p:cNvPicPr>
          <p:nvPr/>
        </p:nvPicPr>
        <p:blipFill>
          <a:blip r:embed="rId7"/>
          <a:stretch>
            <a:fillRect/>
          </a:stretch>
        </p:blipFill>
        <p:spPr>
          <a:xfrm>
            <a:off x="324348" y="8117060"/>
            <a:ext cx="304709" cy="304709"/>
          </a:xfrm>
          <a:prstGeom prst="rect">
            <a:avLst/>
          </a:prstGeom>
        </p:spPr>
      </p:pic>
      <p:pic>
        <p:nvPicPr>
          <p:cNvPr id="16" name="Picture 15">
            <a:hlinkClick r:id="rId8"/>
            <a:extLst>
              <a:ext uri="{FF2B5EF4-FFF2-40B4-BE49-F238E27FC236}">
                <a16:creationId xmlns:a16="http://schemas.microsoft.com/office/drawing/2014/main" id="{EA0CA0BA-11C4-43F1-B430-EC6FF6BEC03C}"/>
              </a:ext>
            </a:extLst>
          </p:cNvPr>
          <p:cNvPicPr>
            <a:picLocks noChangeAspect="1"/>
          </p:cNvPicPr>
          <p:nvPr/>
        </p:nvPicPr>
        <p:blipFill>
          <a:blip r:embed="rId9"/>
          <a:stretch>
            <a:fillRect/>
          </a:stretch>
        </p:blipFill>
        <p:spPr>
          <a:xfrm>
            <a:off x="324348" y="8524623"/>
            <a:ext cx="304709" cy="304709"/>
          </a:xfrm>
          <a:prstGeom prst="rect">
            <a:avLst/>
          </a:prstGeom>
        </p:spPr>
      </p:pic>
      <p:pic>
        <p:nvPicPr>
          <p:cNvPr id="19" name="Picture 18">
            <a:hlinkClick r:id="rId10"/>
            <a:extLst>
              <a:ext uri="{FF2B5EF4-FFF2-40B4-BE49-F238E27FC236}">
                <a16:creationId xmlns:a16="http://schemas.microsoft.com/office/drawing/2014/main" id="{6DD27487-99F9-45A2-B5AE-9BB067BB4C7B}"/>
              </a:ext>
            </a:extLst>
          </p:cNvPr>
          <p:cNvPicPr>
            <a:picLocks noChangeAspect="1"/>
          </p:cNvPicPr>
          <p:nvPr/>
        </p:nvPicPr>
        <p:blipFill rotWithShape="1">
          <a:blip r:embed="rId11">
            <a:clrChange>
              <a:clrFrom>
                <a:srgbClr val="FFFFFF"/>
              </a:clrFrom>
              <a:clrTo>
                <a:srgbClr val="FFFFFF">
                  <a:alpha val="0"/>
                </a:srgbClr>
              </a:clrTo>
            </a:clrChange>
          </a:blip>
          <a:srcRect l="11789" t="11228" r="11789" b="11494"/>
          <a:stretch/>
        </p:blipFill>
        <p:spPr>
          <a:xfrm>
            <a:off x="342033" y="8932186"/>
            <a:ext cx="304737" cy="304709"/>
          </a:xfrm>
          <a:prstGeom prst="rect">
            <a:avLst/>
          </a:prstGeom>
        </p:spPr>
      </p:pic>
      <p:sp>
        <p:nvSpPr>
          <p:cNvPr id="20" name="TextBox 19">
            <a:extLst>
              <a:ext uri="{FF2B5EF4-FFF2-40B4-BE49-F238E27FC236}">
                <a16:creationId xmlns:a16="http://schemas.microsoft.com/office/drawing/2014/main" id="{0D7B9A93-A28B-4C36-891B-ABC1BC193C7A}"/>
              </a:ext>
            </a:extLst>
          </p:cNvPr>
          <p:cNvSpPr txBox="1"/>
          <p:nvPr/>
        </p:nvSpPr>
        <p:spPr>
          <a:xfrm>
            <a:off x="641804" y="8152904"/>
            <a:ext cx="849913" cy="261610"/>
          </a:xfrm>
          <a:prstGeom prst="rect">
            <a:avLst/>
          </a:prstGeom>
          <a:noFill/>
        </p:spPr>
        <p:txBody>
          <a:bodyPr wrap="none" rtlCol="0">
            <a:spAutoFit/>
          </a:bodyPr>
          <a:lstStyle/>
          <a:p>
            <a:r>
              <a:rPr lang="en-GB" sz="1100" dirty="0">
                <a:solidFill>
                  <a:srgbClr val="45734A"/>
                </a:solidFill>
                <a:latin typeface="Verdana" panose="020B0604030504040204" pitchFamily="34" charset="0"/>
                <a:ea typeface="Verdana" panose="020B0604030504040204" pitchFamily="34" charset="0"/>
              </a:rPr>
              <a:t>Facebook</a:t>
            </a:r>
            <a:endParaRPr lang="en-GB" dirty="0">
              <a:solidFill>
                <a:srgbClr val="45734A"/>
              </a:solidFill>
              <a:latin typeface="Verdana" panose="020B0604030504040204" pitchFamily="34" charset="0"/>
              <a:ea typeface="Verdana" panose="020B0604030504040204" pitchFamily="34" charset="0"/>
            </a:endParaRPr>
          </a:p>
        </p:txBody>
      </p:sp>
      <p:sp>
        <p:nvSpPr>
          <p:cNvPr id="23" name="TextBox 22">
            <a:extLst>
              <a:ext uri="{FF2B5EF4-FFF2-40B4-BE49-F238E27FC236}">
                <a16:creationId xmlns:a16="http://schemas.microsoft.com/office/drawing/2014/main" id="{79A9622D-7AA5-4A8F-BE44-8BE85B870994}"/>
              </a:ext>
            </a:extLst>
          </p:cNvPr>
          <p:cNvSpPr txBox="1"/>
          <p:nvPr/>
        </p:nvSpPr>
        <p:spPr>
          <a:xfrm>
            <a:off x="627109" y="8535397"/>
            <a:ext cx="920445" cy="261610"/>
          </a:xfrm>
          <a:prstGeom prst="rect">
            <a:avLst/>
          </a:prstGeom>
          <a:noFill/>
        </p:spPr>
        <p:txBody>
          <a:bodyPr wrap="none" rtlCol="0">
            <a:spAutoFit/>
          </a:bodyPr>
          <a:lstStyle/>
          <a:p>
            <a:r>
              <a:rPr lang="en-GB" sz="1100" dirty="0">
                <a:solidFill>
                  <a:srgbClr val="45734A"/>
                </a:solidFill>
                <a:latin typeface="Verdana" panose="020B0604030504040204" pitchFamily="34" charset="0"/>
                <a:ea typeface="Verdana" panose="020B0604030504040204" pitchFamily="34" charset="0"/>
              </a:rPr>
              <a:t>Instagram</a:t>
            </a:r>
            <a:endParaRPr lang="en-GB" dirty="0">
              <a:solidFill>
                <a:srgbClr val="45734A"/>
              </a:solidFill>
              <a:latin typeface="Verdana" panose="020B0604030504040204" pitchFamily="34" charset="0"/>
              <a:ea typeface="Verdana" panose="020B0604030504040204" pitchFamily="34" charset="0"/>
            </a:endParaRPr>
          </a:p>
        </p:txBody>
      </p:sp>
      <p:sp>
        <p:nvSpPr>
          <p:cNvPr id="24" name="TextBox 23">
            <a:extLst>
              <a:ext uri="{FF2B5EF4-FFF2-40B4-BE49-F238E27FC236}">
                <a16:creationId xmlns:a16="http://schemas.microsoft.com/office/drawing/2014/main" id="{24B7D1F2-1CC3-434C-8964-991C16477086}"/>
              </a:ext>
            </a:extLst>
          </p:cNvPr>
          <p:cNvSpPr txBox="1"/>
          <p:nvPr/>
        </p:nvSpPr>
        <p:spPr>
          <a:xfrm>
            <a:off x="627109" y="8938252"/>
            <a:ext cx="747320" cy="261610"/>
          </a:xfrm>
          <a:prstGeom prst="rect">
            <a:avLst/>
          </a:prstGeom>
          <a:noFill/>
        </p:spPr>
        <p:txBody>
          <a:bodyPr wrap="none" rtlCol="0">
            <a:spAutoFit/>
          </a:bodyPr>
          <a:lstStyle/>
          <a:p>
            <a:r>
              <a:rPr lang="en-GB" sz="1100" dirty="0">
                <a:solidFill>
                  <a:srgbClr val="45734A"/>
                </a:solidFill>
                <a:latin typeface="Verdana" panose="020B0604030504040204" pitchFamily="34" charset="0"/>
                <a:ea typeface="Verdana" panose="020B0604030504040204" pitchFamily="34" charset="0"/>
              </a:rPr>
              <a:t>Website</a:t>
            </a:r>
            <a:endParaRPr lang="en-GB" dirty="0">
              <a:solidFill>
                <a:srgbClr val="45734A"/>
              </a:solidFill>
              <a:latin typeface="Verdana" panose="020B0604030504040204" pitchFamily="34" charset="0"/>
              <a:ea typeface="Verdana" panose="020B0604030504040204" pitchFamily="34" charset="0"/>
            </a:endParaRPr>
          </a:p>
        </p:txBody>
      </p:sp>
      <p:sp>
        <p:nvSpPr>
          <p:cNvPr id="21" name="Rectangle 20">
            <a:extLst>
              <a:ext uri="{FF2B5EF4-FFF2-40B4-BE49-F238E27FC236}">
                <a16:creationId xmlns:a16="http://schemas.microsoft.com/office/drawing/2014/main" id="{AFD594DF-35EF-4A7B-9B0D-5014B2624AAB}"/>
              </a:ext>
            </a:extLst>
          </p:cNvPr>
          <p:cNvSpPr/>
          <p:nvPr/>
        </p:nvSpPr>
        <p:spPr>
          <a:xfrm>
            <a:off x="222700" y="9300384"/>
            <a:ext cx="1660419" cy="276999"/>
          </a:xfrm>
          <a:prstGeom prst="rect">
            <a:avLst/>
          </a:prstGeom>
        </p:spPr>
        <p:txBody>
          <a:bodyPr wrap="square">
            <a:spAutoFit/>
          </a:bodyPr>
          <a:lstStyle/>
          <a:p>
            <a:pPr algn="ctr"/>
            <a:r>
              <a:rPr lang="en-GB" sz="600" dirty="0">
                <a:latin typeface="Verdana" panose="020B0604030504040204" pitchFamily="34" charset="0"/>
                <a:ea typeface="Verdana" panose="020B0604030504040204" pitchFamily="34" charset="0"/>
              </a:rPr>
              <a:t>Charville Academy is not responsible for the content of external websites.</a:t>
            </a:r>
          </a:p>
        </p:txBody>
      </p:sp>
      <p:sp>
        <p:nvSpPr>
          <p:cNvPr id="25" name="TextBox 24">
            <a:extLst>
              <a:ext uri="{FF2B5EF4-FFF2-40B4-BE49-F238E27FC236}">
                <a16:creationId xmlns:a16="http://schemas.microsoft.com/office/drawing/2014/main" id="{54781E40-E3F5-4094-B0A6-A8188453A109}"/>
              </a:ext>
            </a:extLst>
          </p:cNvPr>
          <p:cNvSpPr txBox="1"/>
          <p:nvPr/>
        </p:nvSpPr>
        <p:spPr>
          <a:xfrm>
            <a:off x="494401" y="7228422"/>
            <a:ext cx="8829829"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400" dirty="0">
                <a:solidFill>
                  <a:srgbClr val="45734A"/>
                </a:solidFill>
                <a:latin typeface="Verdana" panose="020B0604030504040204" pitchFamily="34" charset="0"/>
                <a:ea typeface="Verdana" panose="020B0604030504040204" pitchFamily="34" charset="0"/>
              </a:rPr>
              <a:t>Our values ambassadors</a:t>
            </a:r>
          </a:p>
        </p:txBody>
      </p:sp>
      <p:sp>
        <p:nvSpPr>
          <p:cNvPr id="26" name="Rectangle 25">
            <a:extLst>
              <a:ext uri="{FF2B5EF4-FFF2-40B4-BE49-F238E27FC236}">
                <a16:creationId xmlns:a16="http://schemas.microsoft.com/office/drawing/2014/main" id="{68F04AE0-3760-4E28-88B3-40BF15BEF705}"/>
              </a:ext>
            </a:extLst>
          </p:cNvPr>
          <p:cNvSpPr/>
          <p:nvPr/>
        </p:nvSpPr>
        <p:spPr>
          <a:xfrm>
            <a:off x="165492" y="137573"/>
            <a:ext cx="6527016" cy="9630851"/>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a:extLst>
              <a:ext uri="{FF2B5EF4-FFF2-40B4-BE49-F238E27FC236}">
                <a16:creationId xmlns:a16="http://schemas.microsoft.com/office/drawing/2014/main" id="{4544B31A-CF79-4E6C-9A43-6E1E49F34134}"/>
              </a:ext>
            </a:extLst>
          </p:cNvPr>
          <p:cNvSpPr/>
          <p:nvPr/>
        </p:nvSpPr>
        <p:spPr>
          <a:xfrm>
            <a:off x="3821239" y="7530688"/>
            <a:ext cx="2712413" cy="2190987"/>
          </a:xfrm>
          <a:prstGeom prst="rect">
            <a:avLst/>
          </a:prstGeom>
          <a:solidFill>
            <a:srgbClr val="EDD068">
              <a:alpha val="16000"/>
            </a:srgbClr>
          </a:solidFill>
          <a:ln w="38100">
            <a:solidFill>
              <a:srgbClr val="EDD068"/>
            </a:solidFill>
          </a:ln>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r>
              <a:rPr lang="en-GB" sz="1000" dirty="0">
                <a:solidFill>
                  <a:srgbClr val="45734A"/>
                </a:solidFill>
                <a:latin typeface="Verdana" panose="020B0604030504040204" pitchFamily="34" charset="0"/>
                <a:ea typeface="Verdana" panose="020B0604030504040204" pitchFamily="34" charset="0"/>
              </a:rPr>
              <a:t> </a:t>
            </a:r>
          </a:p>
          <a:p>
            <a:r>
              <a:rPr lang="en-GB" sz="1000" dirty="0">
                <a:solidFill>
                  <a:srgbClr val="45734A"/>
                </a:solidFill>
                <a:latin typeface="Verdana" panose="020B0604030504040204" pitchFamily="34" charset="0"/>
                <a:ea typeface="Verdana" panose="020B0604030504040204" pitchFamily="34" charset="0"/>
              </a:rPr>
              <a:t>RW-  </a:t>
            </a:r>
          </a:p>
          <a:p>
            <a:r>
              <a:rPr lang="en-GB" sz="1000" dirty="0">
                <a:solidFill>
                  <a:srgbClr val="45734A"/>
                </a:solidFill>
                <a:latin typeface="Verdana" panose="020B0604030504040204" pitchFamily="34" charset="0"/>
                <a:ea typeface="Verdana" panose="020B0604030504040204" pitchFamily="34" charset="0"/>
              </a:rPr>
              <a:t>RS-  </a:t>
            </a:r>
          </a:p>
          <a:p>
            <a:endParaRPr lang="en-GB" sz="1000" dirty="0">
              <a:solidFill>
                <a:srgbClr val="45734A"/>
              </a:solidFill>
              <a:latin typeface="Verdana" panose="020B0604030504040204" pitchFamily="34" charset="0"/>
              <a:ea typeface="Verdana" panose="020B0604030504040204" pitchFamily="34" charset="0"/>
            </a:endParaRPr>
          </a:p>
          <a:p>
            <a:r>
              <a:rPr lang="en-GB" sz="1000" dirty="0">
                <a:solidFill>
                  <a:srgbClr val="45734A"/>
                </a:solidFill>
                <a:latin typeface="Verdana" panose="020B0604030504040204" pitchFamily="34" charset="0"/>
                <a:ea typeface="Verdana" panose="020B0604030504040204" pitchFamily="34" charset="0"/>
              </a:rPr>
              <a:t>1G- </a:t>
            </a:r>
          </a:p>
          <a:p>
            <a:r>
              <a:rPr lang="en-GB" sz="1000" dirty="0">
                <a:solidFill>
                  <a:srgbClr val="45734A"/>
                </a:solidFill>
                <a:latin typeface="Verdana" panose="020B0604030504040204" pitchFamily="34" charset="0"/>
                <a:ea typeface="Verdana" panose="020B0604030504040204" pitchFamily="34" charset="0"/>
              </a:rPr>
              <a:t>1T- </a:t>
            </a:r>
          </a:p>
          <a:p>
            <a:endParaRPr lang="en-GB" sz="1000" dirty="0">
              <a:solidFill>
                <a:srgbClr val="45734A"/>
              </a:solidFill>
              <a:latin typeface="Verdana" panose="020B0604030504040204" pitchFamily="34" charset="0"/>
              <a:ea typeface="Verdana" panose="020B0604030504040204" pitchFamily="34" charset="0"/>
            </a:endParaRPr>
          </a:p>
          <a:p>
            <a:r>
              <a:rPr lang="en-GB" sz="1000" dirty="0">
                <a:solidFill>
                  <a:srgbClr val="45734A"/>
                </a:solidFill>
                <a:latin typeface="Verdana" panose="020B0604030504040204" pitchFamily="34" charset="0"/>
                <a:ea typeface="Verdana" panose="020B0604030504040204" pitchFamily="34" charset="0"/>
              </a:rPr>
              <a:t>2G- </a:t>
            </a:r>
          </a:p>
          <a:p>
            <a:r>
              <a:rPr lang="en-GB" sz="1000" dirty="0">
                <a:solidFill>
                  <a:srgbClr val="45734A"/>
                </a:solidFill>
                <a:latin typeface="Verdana" panose="020B0604030504040204" pitchFamily="34" charset="0"/>
                <a:ea typeface="Verdana" panose="020B0604030504040204" pitchFamily="34" charset="0"/>
              </a:rPr>
              <a:t>2M- </a:t>
            </a:r>
          </a:p>
          <a:p>
            <a:endParaRPr lang="en-GB" sz="1000" dirty="0">
              <a:solidFill>
                <a:srgbClr val="45734A"/>
              </a:solidFill>
              <a:latin typeface="Verdana" panose="020B0604030504040204" pitchFamily="34" charset="0"/>
              <a:ea typeface="Verdana" panose="020B0604030504040204" pitchFamily="34" charset="0"/>
            </a:endParaRPr>
          </a:p>
          <a:p>
            <a:r>
              <a:rPr lang="en-GB" sz="1000" dirty="0">
                <a:solidFill>
                  <a:srgbClr val="45734A"/>
                </a:solidFill>
                <a:latin typeface="Verdana" panose="020B0604030504040204" pitchFamily="34" charset="0"/>
                <a:ea typeface="Verdana" panose="020B0604030504040204" pitchFamily="34" charset="0"/>
              </a:rPr>
              <a:t>3M- </a:t>
            </a:r>
          </a:p>
          <a:p>
            <a:r>
              <a:rPr lang="en-GB" sz="1000" dirty="0">
                <a:solidFill>
                  <a:srgbClr val="45734A"/>
                </a:solidFill>
                <a:latin typeface="Verdana" panose="020B0604030504040204" pitchFamily="34" charset="0"/>
                <a:ea typeface="Verdana" panose="020B0604030504040204" pitchFamily="34" charset="0"/>
              </a:rPr>
              <a:t>3R-  </a:t>
            </a:r>
          </a:p>
          <a:p>
            <a:endParaRPr lang="en-GB" sz="1000" dirty="0">
              <a:solidFill>
                <a:srgbClr val="45734A"/>
              </a:solidFill>
              <a:latin typeface="Verdana" panose="020B0604030504040204" pitchFamily="34" charset="0"/>
              <a:ea typeface="Verdana" panose="020B0604030504040204" pitchFamily="34" charset="0"/>
            </a:endParaRPr>
          </a:p>
          <a:p>
            <a:r>
              <a:rPr lang="en-GB" sz="1000" dirty="0">
                <a:solidFill>
                  <a:srgbClr val="45734A"/>
                </a:solidFill>
                <a:latin typeface="Verdana" panose="020B0604030504040204" pitchFamily="34" charset="0"/>
                <a:ea typeface="Verdana" panose="020B0604030504040204" pitchFamily="34" charset="0"/>
              </a:rPr>
              <a:t>Coming soon…</a:t>
            </a:r>
          </a:p>
          <a:p>
            <a:endParaRPr lang="en-GB" sz="1000" dirty="0">
              <a:solidFill>
                <a:srgbClr val="45734A"/>
              </a:solidFill>
              <a:latin typeface="Verdana" panose="020B0604030504040204" pitchFamily="34" charset="0"/>
              <a:ea typeface="Verdana" panose="020B0604030504040204" pitchFamily="34" charset="0"/>
            </a:endParaRPr>
          </a:p>
          <a:p>
            <a:endParaRPr lang="en-GB" sz="1000" dirty="0">
              <a:solidFill>
                <a:srgbClr val="45734A"/>
              </a:solidFill>
              <a:latin typeface="Verdana" panose="020B0604030504040204" pitchFamily="34" charset="0"/>
              <a:ea typeface="Verdana" panose="020B0604030504040204" pitchFamily="34" charset="0"/>
            </a:endParaRPr>
          </a:p>
          <a:p>
            <a:r>
              <a:rPr lang="en-GB" sz="1000" dirty="0">
                <a:solidFill>
                  <a:srgbClr val="45734A"/>
                </a:solidFill>
                <a:latin typeface="Verdana" panose="020B0604030504040204" pitchFamily="34" charset="0"/>
                <a:ea typeface="Verdana" panose="020B0604030504040204" pitchFamily="34" charset="0"/>
              </a:rPr>
              <a:t>     </a:t>
            </a:r>
          </a:p>
          <a:p>
            <a:r>
              <a:rPr lang="en-GB" sz="1000" dirty="0">
                <a:solidFill>
                  <a:srgbClr val="45734A"/>
                </a:solidFill>
                <a:latin typeface="Verdana" panose="020B0604030504040204" pitchFamily="34" charset="0"/>
                <a:ea typeface="Verdana" panose="020B0604030504040204" pitchFamily="34" charset="0"/>
              </a:rPr>
              <a:t>4D-      </a:t>
            </a:r>
          </a:p>
          <a:p>
            <a:r>
              <a:rPr lang="en-GB" sz="1000" dirty="0">
                <a:solidFill>
                  <a:srgbClr val="45734A"/>
                </a:solidFill>
                <a:latin typeface="Verdana" panose="020B0604030504040204" pitchFamily="34" charset="0"/>
                <a:ea typeface="Verdana" panose="020B0604030504040204" pitchFamily="34" charset="0"/>
              </a:rPr>
              <a:t>4C-  </a:t>
            </a:r>
          </a:p>
          <a:p>
            <a:r>
              <a:rPr lang="en-GB" sz="1000" dirty="0">
                <a:solidFill>
                  <a:srgbClr val="45734A"/>
                </a:solidFill>
                <a:latin typeface="Verdana" panose="020B0604030504040204" pitchFamily="34" charset="0"/>
                <a:ea typeface="Verdana" panose="020B0604030504040204" pitchFamily="34" charset="0"/>
              </a:rPr>
              <a:t> </a:t>
            </a:r>
          </a:p>
          <a:p>
            <a:r>
              <a:rPr lang="en-GB" sz="1000" dirty="0">
                <a:solidFill>
                  <a:srgbClr val="45734A"/>
                </a:solidFill>
                <a:latin typeface="Verdana" panose="020B0604030504040204" pitchFamily="34" charset="0"/>
                <a:ea typeface="Verdana" panose="020B0604030504040204" pitchFamily="34" charset="0"/>
              </a:rPr>
              <a:t>5M- </a:t>
            </a:r>
          </a:p>
          <a:p>
            <a:r>
              <a:rPr lang="en-GB" sz="1000" dirty="0">
                <a:solidFill>
                  <a:srgbClr val="45734A"/>
                </a:solidFill>
                <a:latin typeface="Verdana" panose="020B0604030504040204" pitchFamily="34" charset="0"/>
                <a:ea typeface="Verdana" panose="020B0604030504040204" pitchFamily="34" charset="0"/>
              </a:rPr>
              <a:t>5N -</a:t>
            </a:r>
          </a:p>
          <a:p>
            <a:endParaRPr lang="en-GB" sz="1000" dirty="0">
              <a:solidFill>
                <a:srgbClr val="45734A"/>
              </a:solidFill>
              <a:latin typeface="Verdana" panose="020B0604030504040204" pitchFamily="34" charset="0"/>
              <a:ea typeface="Verdana" panose="020B0604030504040204" pitchFamily="34" charset="0"/>
            </a:endParaRPr>
          </a:p>
          <a:p>
            <a:r>
              <a:rPr lang="en-GB" sz="1000" dirty="0">
                <a:solidFill>
                  <a:srgbClr val="45734A"/>
                </a:solidFill>
                <a:latin typeface="Verdana" panose="020B0604030504040204" pitchFamily="34" charset="0"/>
                <a:ea typeface="Verdana" panose="020B0604030504040204" pitchFamily="34" charset="0"/>
              </a:rPr>
              <a:t>6B-   </a:t>
            </a:r>
          </a:p>
          <a:p>
            <a:r>
              <a:rPr lang="en-GB" sz="1000" dirty="0">
                <a:solidFill>
                  <a:srgbClr val="45734A"/>
                </a:solidFill>
                <a:latin typeface="Verdana" panose="020B0604030504040204" pitchFamily="34" charset="0"/>
                <a:ea typeface="Verdana" panose="020B0604030504040204" pitchFamily="34" charset="0"/>
              </a:rPr>
              <a:t>6D-  </a:t>
            </a:r>
          </a:p>
          <a:p>
            <a:r>
              <a:rPr lang="en-GB" sz="1000" dirty="0">
                <a:solidFill>
                  <a:srgbClr val="45734A"/>
                </a:solidFill>
                <a:latin typeface="Verdana" panose="020B0604030504040204" pitchFamily="34" charset="0"/>
                <a:ea typeface="Verdana" panose="020B0604030504040204" pitchFamily="34" charset="0"/>
              </a:rPr>
              <a:t>       </a:t>
            </a:r>
          </a:p>
          <a:p>
            <a:endParaRPr lang="en-GB" sz="1000" dirty="0">
              <a:solidFill>
                <a:srgbClr val="45734A"/>
              </a:solidFill>
              <a:latin typeface="Verdana" panose="020B0604030504040204" pitchFamily="34" charset="0"/>
              <a:ea typeface="Verdana" panose="020B0604030504040204" pitchFamily="34" charset="0"/>
            </a:endParaRPr>
          </a:p>
          <a:p>
            <a:endParaRPr lang="en-GB" sz="1000" dirty="0">
              <a:solidFill>
                <a:srgbClr val="45734A"/>
              </a:solidFill>
              <a:latin typeface="Verdana" panose="020B0604030504040204" pitchFamily="34" charset="0"/>
              <a:ea typeface="Verdana" panose="020B0604030504040204" pitchFamily="34" charset="0"/>
            </a:endParaRPr>
          </a:p>
          <a:p>
            <a:r>
              <a:rPr lang="en-GB" sz="1000" dirty="0">
                <a:solidFill>
                  <a:srgbClr val="45734A"/>
                </a:solidFill>
                <a:latin typeface="Verdana" panose="020B0604030504040204" pitchFamily="34" charset="0"/>
                <a:ea typeface="Verdana" panose="020B0604030504040204" pitchFamily="34" charset="0"/>
              </a:rPr>
              <a:t> </a:t>
            </a:r>
          </a:p>
        </p:txBody>
      </p:sp>
    </p:spTree>
    <p:extLst>
      <p:ext uri="{BB962C8B-B14F-4D97-AF65-F5344CB8AC3E}">
        <p14:creationId xmlns:p14="http://schemas.microsoft.com/office/powerpoint/2010/main" val="10910969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90D876B-C811-4346-8BAE-B3FF9F484FA2}"/>
              </a:ext>
            </a:extLst>
          </p:cNvPr>
          <p:cNvSpPr/>
          <p:nvPr/>
        </p:nvSpPr>
        <p:spPr>
          <a:xfrm>
            <a:off x="-19264" y="27143"/>
            <a:ext cx="6695574" cy="9701356"/>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C25E07D3-D6C2-4DB7-8BFC-495D3CD496C9}"/>
              </a:ext>
            </a:extLst>
          </p:cNvPr>
          <p:cNvPicPr>
            <a:picLocks noChangeAspect="1"/>
          </p:cNvPicPr>
          <p:nvPr/>
        </p:nvPicPr>
        <p:blipFill>
          <a:blip r:embed="rId2"/>
          <a:stretch>
            <a:fillRect/>
          </a:stretch>
        </p:blipFill>
        <p:spPr>
          <a:xfrm>
            <a:off x="2918544" y="220177"/>
            <a:ext cx="1020912" cy="988330"/>
          </a:xfrm>
          <a:prstGeom prst="rect">
            <a:avLst/>
          </a:prstGeom>
        </p:spPr>
      </p:pic>
      <p:sp>
        <p:nvSpPr>
          <p:cNvPr id="2" name="Rectangle 1">
            <a:extLst>
              <a:ext uri="{FF2B5EF4-FFF2-40B4-BE49-F238E27FC236}">
                <a16:creationId xmlns:a16="http://schemas.microsoft.com/office/drawing/2014/main" id="{1F61AE77-56FC-44D2-99B1-A1A30C376C64}"/>
              </a:ext>
            </a:extLst>
          </p:cNvPr>
          <p:cNvSpPr>
            <a:spLocks noChangeArrowheads="1"/>
          </p:cNvSpPr>
          <p:nvPr/>
        </p:nvSpPr>
        <p:spPr bwMode="auto">
          <a:xfrm>
            <a:off x="371619" y="2820663"/>
            <a:ext cx="299331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453A45FF-983D-4957-89EF-6ABD1BD690CE}"/>
              </a:ext>
            </a:extLst>
          </p:cNvPr>
          <p:cNvSpPr>
            <a:spLocks noChangeArrowheads="1"/>
          </p:cNvSpPr>
          <p:nvPr/>
        </p:nvSpPr>
        <p:spPr bwMode="auto">
          <a:xfrm>
            <a:off x="0" y="97795"/>
            <a:ext cx="223138" cy="26161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222222"/>
                </a:solidFill>
                <a:effectLst/>
                <a:latin typeface="Arial" panose="020B0604020202020204" pitchFamily="34" charset="0"/>
                <a:cs typeface="Arial" panose="020B0604020202020204" pitchFamily="34"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6">
            <a:extLst>
              <a:ext uri="{FF2B5EF4-FFF2-40B4-BE49-F238E27FC236}">
                <a16:creationId xmlns:a16="http://schemas.microsoft.com/office/drawing/2014/main" id="{4C013F2F-02A2-6239-D70D-1F29647228BA}"/>
              </a:ext>
            </a:extLst>
          </p:cNvPr>
          <p:cNvSpPr/>
          <p:nvPr/>
        </p:nvSpPr>
        <p:spPr>
          <a:xfrm>
            <a:off x="22988" y="1401541"/>
            <a:ext cx="6574662" cy="3891669"/>
          </a:xfrm>
          <a:prstGeom prst="rect">
            <a:avLst/>
          </a:prstGeom>
          <a:solidFill>
            <a:srgbClr val="45734A">
              <a:alpha val="24000"/>
            </a:srgb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fontAlgn="base">
              <a:spcAft>
                <a:spcPts val="1800"/>
              </a:spcAft>
            </a:pPr>
            <a:r>
              <a:rPr lang="en-GB" sz="1200" b="1" u="sng" dirty="0">
                <a:solidFill>
                  <a:srgbClr val="222222"/>
                </a:solidFill>
                <a:latin typeface="Verdana" panose="020B0604030504040204" pitchFamily="34" charset="0"/>
                <a:ea typeface="Verdana" panose="020B0604030504040204" pitchFamily="34" charset="0"/>
              </a:rPr>
              <a:t>Year 1 London Bus Trip </a:t>
            </a:r>
          </a:p>
          <a:p>
            <a:pPr algn="ctr" fontAlgn="base">
              <a:spcAft>
                <a:spcPts val="1800"/>
              </a:spcAft>
            </a:pPr>
            <a:r>
              <a:rPr lang="en-GB" sz="1200" b="0" i="0" dirty="0">
                <a:solidFill>
                  <a:srgbClr val="222222"/>
                </a:solidFill>
                <a:effectLst/>
                <a:latin typeface="Arial" panose="020B0604020202020204" pitchFamily="34" charset="0"/>
              </a:rPr>
              <a:t>On Tuesday, our Year 1 children had a fantastic trip to Paddington Station, where they enjoyed seeing the famous Paddington statue and deepening their understanding of transport as part of their History learning. This was followed by an exciting open-top bus tour around London. The children were exceptionally well behaved throughout the day and represented the school with pride. They showed great enthusiasm, eagerly spotting well-known landmarks such as Big Ben, Tower Bridge, and The Shard, among many others. It was wonderful to see how engaged and excited they were as they brought their classroom learning to life. This memorable experience has provided a strong foundation for their English work, where they will be writing detailed recounts of their journey using their observations and first-hand experiences.</a:t>
            </a:r>
            <a:endParaRPr lang="en-GB" sz="1200" dirty="0">
              <a:solidFill>
                <a:srgbClr val="222222"/>
              </a:solidFill>
              <a:latin typeface="Verdana" panose="020B0604030504040204" pitchFamily="34" charset="0"/>
              <a:ea typeface="Verdana" panose="020B0604030504040204" pitchFamily="34" charset="0"/>
            </a:endParaRPr>
          </a:p>
        </p:txBody>
      </p:sp>
      <p:sp>
        <p:nvSpPr>
          <p:cNvPr id="15" name="Rectangle 5">
            <a:extLst>
              <a:ext uri="{FF2B5EF4-FFF2-40B4-BE49-F238E27FC236}">
                <a16:creationId xmlns:a16="http://schemas.microsoft.com/office/drawing/2014/main" id="{C77AB067-8E07-4511-92D0-F3CEEDE6F437}"/>
              </a:ext>
            </a:extLst>
          </p:cNvPr>
          <p:cNvSpPr>
            <a:spLocks noChangeArrowheads="1"/>
          </p:cNvSpPr>
          <p:nvPr/>
        </p:nvSpPr>
        <p:spPr bwMode="auto">
          <a:xfrm>
            <a:off x="0" y="-138499"/>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7">
            <a:extLst>
              <a:ext uri="{FF2B5EF4-FFF2-40B4-BE49-F238E27FC236}">
                <a16:creationId xmlns:a16="http://schemas.microsoft.com/office/drawing/2014/main" id="{E674C600-5D23-AC6F-7C6C-3E5ADAE6F649}"/>
              </a:ext>
            </a:extLst>
          </p:cNvPr>
          <p:cNvSpPr/>
          <p:nvPr/>
        </p:nvSpPr>
        <p:spPr>
          <a:xfrm>
            <a:off x="22988" y="5392716"/>
            <a:ext cx="6574662" cy="4284429"/>
          </a:xfrm>
          <a:prstGeom prst="rect">
            <a:avLst/>
          </a:prstGeom>
          <a:solidFill>
            <a:srgbClr val="45734A">
              <a:alpha val="24000"/>
            </a:srgb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fontAlgn="base">
              <a:spcAft>
                <a:spcPts val="1800"/>
              </a:spcAft>
            </a:pPr>
            <a:r>
              <a:rPr lang="en-GB" sz="1200" b="1" u="sng" dirty="0">
                <a:solidFill>
                  <a:srgbClr val="222222"/>
                </a:solidFill>
                <a:latin typeface="Verdana" panose="020B0604030504040204" pitchFamily="34" charset="0"/>
                <a:ea typeface="Verdana" panose="020B0604030504040204" pitchFamily="34" charset="0"/>
              </a:rPr>
              <a:t>Nursery Farm Visit</a:t>
            </a:r>
          </a:p>
          <a:p>
            <a:pPr algn="ctr" fontAlgn="base">
              <a:spcAft>
                <a:spcPts val="1800"/>
              </a:spcAft>
            </a:pPr>
            <a:r>
              <a:rPr lang="en-GB" sz="1200" b="0" i="0" dirty="0">
                <a:solidFill>
                  <a:srgbClr val="222222"/>
                </a:solidFill>
                <a:effectLst/>
                <a:latin typeface="Verdana" panose="020B0604030504040204" pitchFamily="34" charset="0"/>
                <a:ea typeface="Verdana" panose="020B0604030504040204" pitchFamily="34" charset="0"/>
              </a:rPr>
              <a:t>The Nursery children had a wonderful time yesterday when the farm came to visit the children. The children were excited to meet a variety of friendly animals and enjoyed a truly hands-on experience, learning how to gently care and interact with them. They had the opportunity to stroke, walk, hold, and even feed some of the animals, which helped build their confidence and curiosity about the natural world. There were lots of smiles, laughter, and excited conversations throughout the day, making it a memorable experience for everyone involved. The visit was a fantastic way to support the children’s learning about animals and life on the farm in a fun and engaging way.</a:t>
            </a:r>
            <a:endParaRPr lang="en-GB" sz="1200" dirty="0">
              <a:solidFill>
                <a:srgbClr val="222222"/>
              </a:solidFill>
              <a:latin typeface="Verdana" panose="020B0604030504040204" pitchFamily="34" charset="0"/>
              <a:ea typeface="Verdana" panose="020B0604030504040204" pitchFamily="34" charset="0"/>
            </a:endParaRPr>
          </a:p>
        </p:txBody>
      </p:sp>
      <p:pic>
        <p:nvPicPr>
          <p:cNvPr id="9" name="Picture 8" descr="A group of children in safety vests posing for a photo&#10;&#10;AI-generated content may be incorrect.">
            <a:extLst>
              <a:ext uri="{FF2B5EF4-FFF2-40B4-BE49-F238E27FC236}">
                <a16:creationId xmlns:a16="http://schemas.microsoft.com/office/drawing/2014/main" id="{7D20344B-96F6-C54C-F10D-54C03F5720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5557" y="3556093"/>
            <a:ext cx="2276148" cy="1637610"/>
          </a:xfrm>
          <a:prstGeom prst="rect">
            <a:avLst/>
          </a:prstGeom>
          <a:ln w="28575">
            <a:solidFill>
              <a:schemeClr val="accent6">
                <a:lumMod val="75000"/>
              </a:schemeClr>
            </a:solidFill>
          </a:ln>
        </p:spPr>
      </p:pic>
      <p:pic>
        <p:nvPicPr>
          <p:cNvPr id="11" name="Picture 10" descr="A clock tower with Big Ben on top&#10;&#10;AI-generated content may be incorrect.">
            <a:extLst>
              <a:ext uri="{FF2B5EF4-FFF2-40B4-BE49-F238E27FC236}">
                <a16:creationId xmlns:a16="http://schemas.microsoft.com/office/drawing/2014/main" id="{CE1C100B-7053-7DF5-0C75-DE78907B9A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350" y="3566500"/>
            <a:ext cx="1731173" cy="1627203"/>
          </a:xfrm>
          <a:prstGeom prst="rect">
            <a:avLst/>
          </a:prstGeom>
          <a:ln w="28575">
            <a:solidFill>
              <a:schemeClr val="accent6">
                <a:lumMod val="75000"/>
              </a:schemeClr>
            </a:solidFill>
          </a:ln>
        </p:spPr>
      </p:pic>
      <p:pic>
        <p:nvPicPr>
          <p:cNvPr id="13" name="Picture 12" descr="A bridge over water with a large clock tower and a city in the background&#10;&#10;AI-generated content may be incorrect.">
            <a:extLst>
              <a:ext uri="{FF2B5EF4-FFF2-40B4-BE49-F238E27FC236}">
                <a16:creationId xmlns:a16="http://schemas.microsoft.com/office/drawing/2014/main" id="{000CDDF5-7039-F002-772F-75D3170D84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85739" y="3566500"/>
            <a:ext cx="2041890" cy="1652217"/>
          </a:xfrm>
          <a:prstGeom prst="rect">
            <a:avLst/>
          </a:prstGeom>
          <a:ln w="28575">
            <a:solidFill>
              <a:schemeClr val="accent6">
                <a:lumMod val="75000"/>
              </a:schemeClr>
            </a:solidFill>
          </a:ln>
        </p:spPr>
      </p:pic>
      <p:pic>
        <p:nvPicPr>
          <p:cNvPr id="10" name="Picture 9" descr="A child feeding a pony">
            <a:extLst>
              <a:ext uri="{FF2B5EF4-FFF2-40B4-BE49-F238E27FC236}">
                <a16:creationId xmlns:a16="http://schemas.microsoft.com/office/drawing/2014/main" id="{5AFD721B-9199-77C6-1988-F504E37257B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57688" y="7534931"/>
            <a:ext cx="2074017" cy="1986360"/>
          </a:xfrm>
          <a:prstGeom prst="rect">
            <a:avLst/>
          </a:prstGeom>
          <a:ln w="28575">
            <a:solidFill>
              <a:schemeClr val="accent6">
                <a:lumMod val="75000"/>
              </a:schemeClr>
            </a:solidFill>
          </a:ln>
        </p:spPr>
      </p:pic>
      <p:pic>
        <p:nvPicPr>
          <p:cNvPr id="14" name="Picture 13" descr="A group of children feeding a lamb&#10;&#10;AI-generated content may be incorrect.">
            <a:extLst>
              <a:ext uri="{FF2B5EF4-FFF2-40B4-BE49-F238E27FC236}">
                <a16:creationId xmlns:a16="http://schemas.microsoft.com/office/drawing/2014/main" id="{3AE96D12-748A-5884-1518-901E08BE4E0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85739" y="7534931"/>
            <a:ext cx="1992845" cy="2024665"/>
          </a:xfrm>
          <a:prstGeom prst="rect">
            <a:avLst/>
          </a:prstGeom>
          <a:ln w="28575">
            <a:solidFill>
              <a:schemeClr val="accent6">
                <a:lumMod val="75000"/>
              </a:schemeClr>
            </a:solidFill>
          </a:ln>
        </p:spPr>
      </p:pic>
      <p:pic>
        <p:nvPicPr>
          <p:cNvPr id="17" name="Picture 16" descr="A child looking at lambs in a pen&#10;&#10;AI-generated content may be incorrect.">
            <a:extLst>
              <a:ext uri="{FF2B5EF4-FFF2-40B4-BE49-F238E27FC236}">
                <a16:creationId xmlns:a16="http://schemas.microsoft.com/office/drawing/2014/main" id="{FC7CEB50-4426-00CE-E44A-1B82EB935B4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3137" y="7539066"/>
            <a:ext cx="1832419" cy="1985570"/>
          </a:xfrm>
          <a:prstGeom prst="rect">
            <a:avLst/>
          </a:prstGeom>
          <a:ln w="28575">
            <a:solidFill>
              <a:schemeClr val="accent6">
                <a:lumMod val="75000"/>
              </a:schemeClr>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4114018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90D876B-C811-4346-8BAE-B3FF9F484FA2}"/>
              </a:ext>
            </a:extLst>
          </p:cNvPr>
          <p:cNvSpPr/>
          <p:nvPr/>
        </p:nvSpPr>
        <p:spPr>
          <a:xfrm>
            <a:off x="-19264" y="27143"/>
            <a:ext cx="6695574" cy="9701356"/>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C25E07D3-D6C2-4DB7-8BFC-495D3CD496C9}"/>
              </a:ext>
            </a:extLst>
          </p:cNvPr>
          <p:cNvPicPr>
            <a:picLocks noChangeAspect="1"/>
          </p:cNvPicPr>
          <p:nvPr/>
        </p:nvPicPr>
        <p:blipFill>
          <a:blip r:embed="rId2"/>
          <a:stretch>
            <a:fillRect/>
          </a:stretch>
        </p:blipFill>
        <p:spPr>
          <a:xfrm>
            <a:off x="2918544" y="220177"/>
            <a:ext cx="1020912" cy="988330"/>
          </a:xfrm>
          <a:prstGeom prst="rect">
            <a:avLst/>
          </a:prstGeom>
        </p:spPr>
      </p:pic>
      <p:sp>
        <p:nvSpPr>
          <p:cNvPr id="2" name="Rectangle 1">
            <a:extLst>
              <a:ext uri="{FF2B5EF4-FFF2-40B4-BE49-F238E27FC236}">
                <a16:creationId xmlns:a16="http://schemas.microsoft.com/office/drawing/2014/main" id="{1F61AE77-56FC-44D2-99B1-A1A30C376C64}"/>
              </a:ext>
            </a:extLst>
          </p:cNvPr>
          <p:cNvSpPr>
            <a:spLocks noChangeArrowheads="1"/>
          </p:cNvSpPr>
          <p:nvPr/>
        </p:nvSpPr>
        <p:spPr bwMode="auto">
          <a:xfrm>
            <a:off x="371619" y="2820663"/>
            <a:ext cx="299331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453A45FF-983D-4957-89EF-6ABD1BD690CE}"/>
              </a:ext>
            </a:extLst>
          </p:cNvPr>
          <p:cNvSpPr>
            <a:spLocks noChangeArrowheads="1"/>
          </p:cNvSpPr>
          <p:nvPr/>
        </p:nvSpPr>
        <p:spPr bwMode="auto">
          <a:xfrm>
            <a:off x="0" y="97795"/>
            <a:ext cx="223138" cy="26161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222222"/>
                </a:solidFill>
                <a:effectLst/>
                <a:latin typeface="Arial" panose="020B0604020202020204" pitchFamily="34" charset="0"/>
                <a:cs typeface="Arial" panose="020B0604020202020204" pitchFamily="34"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2">
            <a:extLst>
              <a:ext uri="{FF2B5EF4-FFF2-40B4-BE49-F238E27FC236}">
                <a16:creationId xmlns:a16="http://schemas.microsoft.com/office/drawing/2014/main" id="{1E3D36DE-BE02-569C-7879-FA08C76AF6DF}"/>
              </a:ext>
            </a:extLst>
          </p:cNvPr>
          <p:cNvSpPr/>
          <p:nvPr/>
        </p:nvSpPr>
        <p:spPr>
          <a:xfrm>
            <a:off x="54588" y="2820663"/>
            <a:ext cx="6547870" cy="3857534"/>
          </a:xfrm>
          <a:prstGeom prst="rect">
            <a:avLst/>
          </a:prstGeom>
          <a:solidFill>
            <a:srgbClr val="45734A">
              <a:alpha val="24000"/>
            </a:srgb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fontAlgn="base">
              <a:spcAft>
                <a:spcPts val="1800"/>
              </a:spcAft>
            </a:pPr>
            <a:r>
              <a:rPr lang="en-GB" sz="1200" b="1" dirty="0">
                <a:solidFill>
                  <a:srgbClr val="222222"/>
                </a:solidFill>
                <a:latin typeface="Verdana" panose="020B0604030504040204" pitchFamily="34" charset="0"/>
                <a:ea typeface="Verdana" panose="020B0604030504040204" pitchFamily="34" charset="0"/>
              </a:rPr>
              <a:t>Walk to School Week</a:t>
            </a:r>
          </a:p>
          <a:p>
            <a:pPr algn="ctr" fontAlgn="base">
              <a:spcAft>
                <a:spcPts val="1800"/>
              </a:spcAft>
            </a:pPr>
            <a:r>
              <a:rPr lang="en-GB" sz="1200" i="0" dirty="0">
                <a:solidFill>
                  <a:srgbClr val="222222"/>
                </a:solidFill>
                <a:effectLst/>
                <a:latin typeface="Verdana" panose="020B0604030504040204" pitchFamily="34" charset="0"/>
                <a:ea typeface="Verdana" panose="020B0604030504040204" pitchFamily="34" charset="0"/>
              </a:rPr>
              <a:t>Our school is taking part in Walk to School Week from Monday 18th- Friday 22nd May</a:t>
            </a:r>
            <a:r>
              <a:rPr lang="en-GB" sz="1200" i="0">
                <a:solidFill>
                  <a:srgbClr val="222222"/>
                </a:solidFill>
                <a:effectLst/>
                <a:latin typeface="Verdana" panose="020B0604030504040204" pitchFamily="34" charset="0"/>
                <a:ea typeface="Verdana" panose="020B0604030504040204" pitchFamily="34" charset="0"/>
              </a:rPr>
              <a:t>.  </a:t>
            </a:r>
          </a:p>
          <a:p>
            <a:pPr algn="ctr" fontAlgn="base">
              <a:spcAft>
                <a:spcPts val="1800"/>
              </a:spcAft>
            </a:pPr>
            <a:r>
              <a:rPr lang="en-GB" sz="1200" b="0" i="0">
                <a:solidFill>
                  <a:srgbClr val="222222"/>
                </a:solidFill>
                <a:effectLst/>
                <a:latin typeface="Verdana" panose="020B0604030504040204" pitchFamily="34" charset="0"/>
                <a:ea typeface="Verdana" panose="020B0604030504040204" pitchFamily="34" charset="0"/>
              </a:rPr>
              <a:t>Each </a:t>
            </a:r>
            <a:r>
              <a:rPr lang="en-GB" sz="1200" b="0" i="0" dirty="0">
                <a:solidFill>
                  <a:srgbClr val="222222"/>
                </a:solidFill>
                <a:effectLst/>
                <a:latin typeface="Verdana" panose="020B0604030504040204" pitchFamily="34" charset="0"/>
                <a:ea typeface="Verdana" panose="020B0604030504040204" pitchFamily="34" charset="0"/>
              </a:rPr>
              <a:t>day pupils will learn about the important reasons to walk or wheel and its benefits for individuals, communities and the environment. By walking, cycling or scooting to school you’re helping our school reduce congestion and pollution around the school gates and encouraging healthy habits. Walking, wheeling, scooting and cycling all count. If you live far away from school and need to drive or take public transport, you could even try parking the car or hopping off the bus ten minutes away and walking the rest of the journey</a:t>
            </a:r>
            <a:endParaRPr lang="en-GB" sz="1200" dirty="0">
              <a:solidFill>
                <a:srgbClr val="222222"/>
              </a:solidFill>
              <a:latin typeface="Verdana" panose="020B0604030504040204" pitchFamily="34" charset="0"/>
              <a:ea typeface="Verdana" panose="020B0604030504040204" pitchFamily="34" charset="0"/>
            </a:endParaRPr>
          </a:p>
        </p:txBody>
      </p:sp>
      <p:sp>
        <p:nvSpPr>
          <p:cNvPr id="15" name="Rectangle 5">
            <a:extLst>
              <a:ext uri="{FF2B5EF4-FFF2-40B4-BE49-F238E27FC236}">
                <a16:creationId xmlns:a16="http://schemas.microsoft.com/office/drawing/2014/main" id="{C77AB067-8E07-4511-92D0-F3CEEDE6F437}"/>
              </a:ext>
            </a:extLst>
          </p:cNvPr>
          <p:cNvSpPr>
            <a:spLocks noChangeArrowheads="1"/>
          </p:cNvSpPr>
          <p:nvPr/>
        </p:nvSpPr>
        <p:spPr bwMode="auto">
          <a:xfrm>
            <a:off x="0" y="-138499"/>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 name="Rectangle 10">
            <a:extLst>
              <a:ext uri="{FF2B5EF4-FFF2-40B4-BE49-F238E27FC236}">
                <a16:creationId xmlns:a16="http://schemas.microsoft.com/office/drawing/2014/main" id="{B0BCA911-1CA6-4067-919F-ADE44865861F}"/>
              </a:ext>
            </a:extLst>
          </p:cNvPr>
          <p:cNvSpPr/>
          <p:nvPr/>
        </p:nvSpPr>
        <p:spPr>
          <a:xfrm>
            <a:off x="63546" y="1334531"/>
            <a:ext cx="6547870" cy="1367726"/>
          </a:xfrm>
          <a:prstGeom prst="rect">
            <a:avLst/>
          </a:prstGeom>
          <a:solidFill>
            <a:srgbClr val="45734A">
              <a:alpha val="24000"/>
            </a:srgb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150" kern="1200" dirty="0">
                <a:solidFill>
                  <a:srgbClr val="000000"/>
                </a:solidFill>
                <a:effectLst/>
                <a:latin typeface="Verdana" panose="020B0604030504040204" pitchFamily="34" charset="0"/>
                <a:ea typeface="Verdana" panose="020B0604030504040204" pitchFamily="34" charset="0"/>
                <a:cs typeface="Times New Roman" panose="02020603050405020304" pitchFamily="18" charset="0"/>
              </a:rPr>
              <a:t>CURRICULUM BOOKS / HOME LEARNING LETTERS </a:t>
            </a:r>
            <a:endParaRPr lang="en-GB" sz="1150" dirty="0">
              <a:effectLst/>
              <a:latin typeface="Verdana" panose="020B0604030504040204" pitchFamily="34" charset="0"/>
              <a:ea typeface="Verdana" panose="020B0604030504040204" pitchFamily="34" charset="0"/>
              <a:cs typeface="Times New Roman" panose="02020603050405020304" pitchFamily="18" charset="0"/>
            </a:endParaRPr>
          </a:p>
          <a:p>
            <a:pPr algn="ctr">
              <a:lnSpc>
                <a:spcPct val="107000"/>
              </a:lnSpc>
              <a:spcAft>
                <a:spcPts val="800"/>
              </a:spcAft>
            </a:pPr>
            <a:r>
              <a:rPr lang="en-GB" sz="1150" kern="1200" dirty="0">
                <a:solidFill>
                  <a:srgbClr val="000000"/>
                </a:solidFill>
                <a:effectLst/>
                <a:latin typeface="Verdana" panose="020B0604030504040204" pitchFamily="34" charset="0"/>
                <a:ea typeface="Verdana" panose="020B0604030504040204" pitchFamily="34" charset="0"/>
                <a:cs typeface="Times New Roman" panose="02020603050405020304" pitchFamily="18" charset="0"/>
              </a:rPr>
              <a:t>The curriculum booklets for the Summer term and the Home Learning Policy are on the website.  Please follow the links to access them:-</a:t>
            </a:r>
            <a:endParaRPr lang="en-GB" sz="1150" dirty="0">
              <a:effectLst/>
              <a:latin typeface="Verdana" panose="020B0604030504040204" pitchFamily="34" charset="0"/>
              <a:ea typeface="Verdana" panose="020B0604030504040204" pitchFamily="34" charset="0"/>
              <a:cs typeface="Times New Roman" panose="02020603050405020304" pitchFamily="18" charset="0"/>
            </a:endParaRPr>
          </a:p>
          <a:p>
            <a:pPr algn="ctr"/>
            <a:r>
              <a:rPr lang="en-GB" sz="1150" u="sng" kern="1200" dirty="0">
                <a:solidFill>
                  <a:srgbClr val="000000"/>
                </a:solidFill>
                <a:effectLst/>
                <a:latin typeface="Verdana" panose="020B0604030504040204" pitchFamily="34" charset="0"/>
                <a:ea typeface="Verdana" panose="020B0604030504040204" pitchFamily="34" charset="0"/>
                <a:cs typeface="Times New Roman" panose="02020603050405020304" pitchFamily="18" charset="0"/>
                <a:hlinkClick r:id="rId3"/>
              </a:rPr>
              <a:t>https://www.charvilleacademy.org/page/?title=Curriculum+Booklets&amp;pid=124&amp;action=saved</a:t>
            </a:r>
            <a:endParaRPr lang="en-GB" sz="1150" dirty="0">
              <a:solidFill>
                <a:srgbClr val="222222"/>
              </a:solidFill>
              <a:latin typeface="Verdana" panose="020B0604030504040204" pitchFamily="34" charset="0"/>
              <a:ea typeface="Verdana" panose="020B0604030504040204" pitchFamily="34" charset="0"/>
            </a:endParaRPr>
          </a:p>
        </p:txBody>
      </p:sp>
      <p:sp>
        <p:nvSpPr>
          <p:cNvPr id="8" name="Rectangle 7">
            <a:extLst>
              <a:ext uri="{FF2B5EF4-FFF2-40B4-BE49-F238E27FC236}">
                <a16:creationId xmlns:a16="http://schemas.microsoft.com/office/drawing/2014/main" id="{2E20798F-7B8E-E2D9-F9F3-AEED577B74FC}"/>
              </a:ext>
            </a:extLst>
          </p:cNvPr>
          <p:cNvSpPr/>
          <p:nvPr/>
        </p:nvSpPr>
        <p:spPr>
          <a:xfrm>
            <a:off x="63546" y="6755642"/>
            <a:ext cx="6565787" cy="2895412"/>
          </a:xfrm>
          <a:prstGeom prst="rect">
            <a:avLst/>
          </a:prstGeom>
          <a:solidFill>
            <a:srgbClr val="45734A">
              <a:alpha val="24000"/>
            </a:srgb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endParaRPr lang="en-GB" sz="1200" b="1" u="sng" dirty="0">
              <a:solidFill>
                <a:schemeClr val="tx1"/>
              </a:solidFill>
              <a:latin typeface="Verdana" panose="020B0604030504040204" pitchFamily="34" charset="0"/>
              <a:ea typeface="Verdana" panose="020B0604030504040204" pitchFamily="34" charset="0"/>
            </a:endParaRPr>
          </a:p>
          <a:p>
            <a:pPr algn="ctr">
              <a:lnSpc>
                <a:spcPct val="107000"/>
              </a:lnSpc>
              <a:spcAft>
                <a:spcPts val="800"/>
              </a:spcAft>
            </a:pPr>
            <a:endParaRPr lang="en-GB" sz="1200" b="1" u="sng" dirty="0">
              <a:solidFill>
                <a:schemeClr val="tx1"/>
              </a:solidFill>
              <a:latin typeface="Verdana" panose="020B0604030504040204" pitchFamily="34" charset="0"/>
              <a:ea typeface="Verdana" panose="020B0604030504040204" pitchFamily="34" charset="0"/>
            </a:endParaRPr>
          </a:p>
          <a:p>
            <a:pPr algn="ctr">
              <a:lnSpc>
                <a:spcPct val="107000"/>
              </a:lnSpc>
              <a:spcAft>
                <a:spcPts val="800"/>
              </a:spcAft>
            </a:pPr>
            <a:r>
              <a:rPr lang="en-GB" sz="1200" b="1" u="sng" dirty="0">
                <a:solidFill>
                  <a:schemeClr val="tx1"/>
                </a:solidFill>
                <a:latin typeface="Verdana" panose="020B0604030504040204" pitchFamily="34" charset="0"/>
                <a:ea typeface="Verdana" panose="020B0604030504040204" pitchFamily="34" charset="0"/>
              </a:rPr>
              <a:t>Job vacancies</a:t>
            </a:r>
          </a:p>
          <a:p>
            <a:pPr algn="ctr">
              <a:lnSpc>
                <a:spcPct val="107000"/>
              </a:lnSpc>
              <a:spcAft>
                <a:spcPts val="800"/>
              </a:spcAft>
            </a:pPr>
            <a:endParaRPr lang="en-GB" sz="1200" b="1" u="sng" dirty="0">
              <a:solidFill>
                <a:schemeClr val="tx1"/>
              </a:solidFill>
              <a:latin typeface="Verdana" panose="020B0604030504040204" pitchFamily="34" charset="0"/>
              <a:ea typeface="Verdana" panose="020B0604030504040204" pitchFamily="34" charset="0"/>
            </a:endParaRPr>
          </a:p>
          <a:p>
            <a:pPr algn="ctr">
              <a:lnSpc>
                <a:spcPct val="107000"/>
              </a:lnSpc>
              <a:spcAft>
                <a:spcPts val="800"/>
              </a:spcAft>
            </a:pPr>
            <a:r>
              <a:rPr kumimoji="0" lang="en-US" altLang="en-US" sz="1200" b="0" i="0" u="none" strike="noStrike" cap="none" normalizeH="0" baseline="0" dirty="0">
                <a:ln>
                  <a:noFill/>
                </a:ln>
                <a:solidFill>
                  <a:srgbClr val="222222"/>
                </a:solidFill>
                <a:effectLst/>
                <a:latin typeface="Verdana" panose="020B0604030504040204" pitchFamily="34" charset="0"/>
                <a:ea typeface="Verdana" panose="020B0604030504040204" pitchFamily="34" charset="0"/>
                <a:cs typeface="Arial" panose="020B0604020202020204" pitchFamily="34" charset="0"/>
              </a:rPr>
              <a:t>We currently have a vacancy for a Designated Attendance and Welfare Lead, please see the link below, which will direct you to Crinkle Recruitment.</a:t>
            </a:r>
            <a:endParaRPr kumimoji="0" lang="en-US" altLang="en-US" sz="1200" b="0" i="0" u="none" strike="noStrike" cap="none" normalizeH="0" baseline="0" dirty="0">
              <a:ln>
                <a:noFill/>
              </a:ln>
              <a:solidFill>
                <a:schemeClr val="tx1"/>
              </a:solidFill>
              <a:effectLst/>
              <a:latin typeface="Verdana" panose="020B0604030504040204" pitchFamily="34" charset="0"/>
              <a:ea typeface="Verdana" panose="020B0604030504040204" pitchFamily="34" charset="0"/>
            </a:endParaRPr>
          </a:p>
          <a:p>
            <a:pPr algn="ctr">
              <a:lnSpc>
                <a:spcPct val="107000"/>
              </a:lnSpc>
              <a:spcAft>
                <a:spcPts val="800"/>
              </a:spcAft>
            </a:pPr>
            <a:r>
              <a:rPr lang="en-GB" sz="1200" dirty="0">
                <a:solidFill>
                  <a:srgbClr val="1155CC"/>
                </a:solidFill>
                <a:latin typeface="arial" panose="020B0604020202020204" pitchFamily="34" charset="0"/>
                <a:hlinkClick r:id="rId4"/>
              </a:rPr>
              <a:t>https://crinklerecruitment.com/Job/Designated-Attendance-and-Welfare-Lead-6701</a:t>
            </a:r>
            <a:endParaRPr lang="en-GB" sz="1200" dirty="0">
              <a:solidFill>
                <a:srgbClr val="1155CC"/>
              </a:solidFill>
              <a:latin typeface="arial" panose="020B0604020202020204" pitchFamily="34" charset="0"/>
            </a:endParaRPr>
          </a:p>
          <a:p>
            <a:pPr algn="ctr">
              <a:lnSpc>
                <a:spcPct val="107000"/>
              </a:lnSpc>
              <a:spcAft>
                <a:spcPts val="800"/>
              </a:spcAft>
            </a:pPr>
            <a:endParaRPr lang="en-GB" sz="1200" dirty="0">
              <a:solidFill>
                <a:srgbClr val="1155CC"/>
              </a:solidFill>
              <a:latin typeface="arial" panose="020B0604020202020204" pitchFamily="34" charset="0"/>
            </a:endParaRPr>
          </a:p>
          <a:p>
            <a:pPr algn="ctr">
              <a:lnSpc>
                <a:spcPct val="107000"/>
              </a:lnSpc>
              <a:spcAft>
                <a:spcPts val="800"/>
              </a:spcAft>
            </a:pPr>
            <a:endParaRPr lang="en-GB" sz="1200" b="1" u="sng" dirty="0">
              <a:solidFill>
                <a:schemeClr val="tx1"/>
              </a:solidFill>
              <a:latin typeface="Verdana" panose="020B0604030504040204" pitchFamily="34" charset="0"/>
              <a:ea typeface="Verdana" panose="020B0604030504040204" pitchFamily="34" charset="0"/>
            </a:endParaRPr>
          </a:p>
          <a:p>
            <a:pPr algn="ctr">
              <a:lnSpc>
                <a:spcPct val="107000"/>
              </a:lnSpc>
              <a:spcAft>
                <a:spcPts val="800"/>
              </a:spcAft>
            </a:pPr>
            <a:r>
              <a:rPr kumimoji="0" lang="en-US" altLang="en-US" sz="1200" b="0" i="0" u="none" strike="noStrike" cap="none" normalizeH="0" baseline="0" dirty="0">
                <a:ln>
                  <a:noFill/>
                </a:ln>
                <a:solidFill>
                  <a:srgbClr val="222222"/>
                </a:solidFill>
                <a:effectLst/>
                <a:latin typeface="Verdana" panose="020B0604030504040204" pitchFamily="34" charset="0"/>
                <a:ea typeface="Verdana" panose="020B0604030504040204" pitchFamily="34" charset="0"/>
                <a:cs typeface="Arial" panose="020B0604020202020204" pitchFamily="34" charset="0"/>
              </a:rPr>
              <a:t>We currently have a vacancy for a Early Career Teacher, please see the link below, which will direct you to Crinkle Recruitment. </a:t>
            </a:r>
          </a:p>
          <a:p>
            <a:pPr algn="ctr">
              <a:lnSpc>
                <a:spcPct val="107000"/>
              </a:lnSpc>
              <a:spcAft>
                <a:spcPts val="800"/>
              </a:spcAft>
            </a:pPr>
            <a:r>
              <a:rPr kumimoji="0" lang="en-US" altLang="en-US" sz="1200" b="0" i="0" u="none" strike="noStrike" cap="none" normalizeH="0" baseline="0" dirty="0">
                <a:ln>
                  <a:noFill/>
                </a:ln>
                <a:solidFill>
                  <a:srgbClr val="222222"/>
                </a:solidFill>
                <a:effectLst/>
                <a:latin typeface="Verdana" panose="020B0604030504040204" pitchFamily="34" charset="0"/>
                <a:ea typeface="Verdana" panose="020B0604030504040204" pitchFamily="34" charset="0"/>
                <a:cs typeface="Arial" panose="020B0604020202020204" pitchFamily="34" charset="0"/>
                <a:hlinkClick r:id="rId5"/>
              </a:rPr>
              <a:t>https://crinklerecruitment.com/Job/Early-Career-Teacher-ECT-6714</a:t>
            </a:r>
            <a:r>
              <a:rPr kumimoji="0" lang="en-US" altLang="en-US" sz="1200" b="0" i="0" u="none" strike="noStrike" cap="none" normalizeH="0" baseline="0" dirty="0">
                <a:ln>
                  <a:noFill/>
                </a:ln>
                <a:solidFill>
                  <a:srgbClr val="222222"/>
                </a:solidFill>
                <a:effectLst/>
                <a:latin typeface="Verdana" panose="020B0604030504040204" pitchFamily="34" charset="0"/>
                <a:ea typeface="Verdana" panose="020B0604030504040204" pitchFamily="34" charset="0"/>
                <a:cs typeface="Arial" panose="020B0604020202020204" pitchFamily="34" charset="0"/>
              </a:rPr>
              <a:t> </a:t>
            </a:r>
          </a:p>
          <a:p>
            <a:pPr algn="ctr">
              <a:lnSpc>
                <a:spcPct val="107000"/>
              </a:lnSpc>
              <a:spcAft>
                <a:spcPts val="800"/>
              </a:spcAft>
            </a:pPr>
            <a:endParaRPr lang="en-US" altLang="en-US" sz="1100" dirty="0">
              <a:solidFill>
                <a:srgbClr val="222222"/>
              </a:solidFill>
              <a:latin typeface="Verdana" panose="020B0604030504040204" pitchFamily="34" charset="0"/>
              <a:ea typeface="Verdana" panose="020B0604030504040204" pitchFamily="34" charset="0"/>
              <a:cs typeface="Arial" panose="020B0604020202020204" pitchFamily="34" charset="0"/>
            </a:endParaRPr>
          </a:p>
          <a:p>
            <a:pPr algn="ctr">
              <a:lnSpc>
                <a:spcPct val="107000"/>
              </a:lnSpc>
              <a:spcAft>
                <a:spcPts val="800"/>
              </a:spcAft>
            </a:pPr>
            <a:endParaRPr kumimoji="0" lang="en-US" altLang="en-US" sz="1100" b="0" i="0" u="none" strike="noStrike" cap="none" normalizeH="0" baseline="0" dirty="0">
              <a:ln>
                <a:noFill/>
              </a:ln>
              <a:solidFill>
                <a:schemeClr val="tx1"/>
              </a:solidFill>
              <a:effectLst/>
              <a:latin typeface="Verdana" panose="020B0604030504040204" pitchFamily="34" charset="0"/>
              <a:ea typeface="Verdana" panose="020B0604030504040204" pitchFamily="34" charset="0"/>
            </a:endParaRPr>
          </a:p>
        </p:txBody>
      </p:sp>
      <p:pic>
        <p:nvPicPr>
          <p:cNvPr id="9" name="Picture 8" descr="A group of kids in different outfits&#10;&#10;AI-generated content may be incorrect.">
            <a:extLst>
              <a:ext uri="{FF2B5EF4-FFF2-40B4-BE49-F238E27FC236}">
                <a16:creationId xmlns:a16="http://schemas.microsoft.com/office/drawing/2014/main" id="{E69FC10C-D1E6-DF35-8163-D32E07C9489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42722" y="5288386"/>
            <a:ext cx="2444418" cy="1279731"/>
          </a:xfrm>
          <a:prstGeom prst="rect">
            <a:avLst/>
          </a:prstGeom>
        </p:spPr>
      </p:pic>
    </p:spTree>
    <p:extLst>
      <p:ext uri="{BB962C8B-B14F-4D97-AF65-F5344CB8AC3E}">
        <p14:creationId xmlns:p14="http://schemas.microsoft.com/office/powerpoint/2010/main" val="197874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90D876B-C811-4346-8BAE-B3FF9F484FA2}"/>
              </a:ext>
            </a:extLst>
          </p:cNvPr>
          <p:cNvSpPr/>
          <p:nvPr/>
        </p:nvSpPr>
        <p:spPr>
          <a:xfrm>
            <a:off x="54143" y="84221"/>
            <a:ext cx="6695574" cy="9732880"/>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C25E07D3-D6C2-4DB7-8BFC-495D3CD496C9}"/>
              </a:ext>
            </a:extLst>
          </p:cNvPr>
          <p:cNvPicPr>
            <a:picLocks noChangeAspect="1"/>
          </p:cNvPicPr>
          <p:nvPr/>
        </p:nvPicPr>
        <p:blipFill>
          <a:blip r:embed="rId2"/>
          <a:stretch>
            <a:fillRect/>
          </a:stretch>
        </p:blipFill>
        <p:spPr>
          <a:xfrm>
            <a:off x="2918544" y="220177"/>
            <a:ext cx="1020912" cy="988330"/>
          </a:xfrm>
          <a:prstGeom prst="rect">
            <a:avLst/>
          </a:prstGeom>
        </p:spPr>
      </p:pic>
      <p:sp>
        <p:nvSpPr>
          <p:cNvPr id="2" name="Rectangle 1">
            <a:extLst>
              <a:ext uri="{FF2B5EF4-FFF2-40B4-BE49-F238E27FC236}">
                <a16:creationId xmlns:a16="http://schemas.microsoft.com/office/drawing/2014/main" id="{1F61AE77-56FC-44D2-99B1-A1A30C376C64}"/>
              </a:ext>
            </a:extLst>
          </p:cNvPr>
          <p:cNvSpPr>
            <a:spLocks noChangeArrowheads="1"/>
          </p:cNvSpPr>
          <p:nvPr/>
        </p:nvSpPr>
        <p:spPr bwMode="auto">
          <a:xfrm>
            <a:off x="371619" y="2820663"/>
            <a:ext cx="299331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8">
            <a:extLst>
              <a:ext uri="{FF2B5EF4-FFF2-40B4-BE49-F238E27FC236}">
                <a16:creationId xmlns:a16="http://schemas.microsoft.com/office/drawing/2014/main" id="{A7EBA0B5-BB89-44D3-85B7-7294C7FCDEDF}"/>
              </a:ext>
            </a:extLst>
          </p:cNvPr>
          <p:cNvSpPr/>
          <p:nvPr/>
        </p:nvSpPr>
        <p:spPr>
          <a:xfrm>
            <a:off x="592221" y="953320"/>
            <a:ext cx="5619417" cy="2122531"/>
          </a:xfrm>
          <a:prstGeom prst="rect">
            <a:avLst/>
          </a:prstGeom>
          <a:blipFill>
            <a:blip r:embed="rId3"/>
            <a:stretch>
              <a:fillRect/>
            </a:stretch>
          </a:bli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200" dirty="0">
              <a:solidFill>
                <a:schemeClr val="tx1"/>
              </a:solidFill>
              <a:latin typeface="Verdana" panose="020B0604030504040204" pitchFamily="34" charset="0"/>
              <a:ea typeface="Verdana" panose="020B0604030504040204" pitchFamily="34" charset="0"/>
            </a:endParaRPr>
          </a:p>
        </p:txBody>
      </p:sp>
      <p:sp>
        <p:nvSpPr>
          <p:cNvPr id="10" name="Rectangle 9">
            <a:extLst>
              <a:ext uri="{FF2B5EF4-FFF2-40B4-BE49-F238E27FC236}">
                <a16:creationId xmlns:a16="http://schemas.microsoft.com/office/drawing/2014/main" id="{355A6A11-0F27-4F70-9237-6E3EFC9B0814}"/>
              </a:ext>
            </a:extLst>
          </p:cNvPr>
          <p:cNvSpPr/>
          <p:nvPr/>
        </p:nvSpPr>
        <p:spPr>
          <a:xfrm>
            <a:off x="169842" y="1078173"/>
            <a:ext cx="6518316" cy="8607650"/>
          </a:xfrm>
          <a:prstGeom prst="rect">
            <a:avLst/>
          </a:prstGeom>
          <a:solidFill>
            <a:schemeClr val="bg1">
              <a:alpha val="24000"/>
            </a:scheme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sz="1200" dirty="0">
              <a:solidFill>
                <a:schemeClr val="tx1"/>
              </a:solidFill>
              <a:latin typeface="Verdana" panose="020B0604030504040204" pitchFamily="34" charset="0"/>
              <a:ea typeface="Verdana" panose="020B0604030504040204" pitchFamily="34" charset="0"/>
            </a:endParaRPr>
          </a:p>
        </p:txBody>
      </p:sp>
      <p:sp>
        <p:nvSpPr>
          <p:cNvPr id="12" name="Rectangle 11">
            <a:extLst>
              <a:ext uri="{FF2B5EF4-FFF2-40B4-BE49-F238E27FC236}">
                <a16:creationId xmlns:a16="http://schemas.microsoft.com/office/drawing/2014/main" id="{62EC0B90-51A6-465C-9F75-549933FF965A}"/>
              </a:ext>
            </a:extLst>
          </p:cNvPr>
          <p:cNvSpPr/>
          <p:nvPr/>
        </p:nvSpPr>
        <p:spPr>
          <a:xfrm>
            <a:off x="284266" y="2820663"/>
            <a:ext cx="6289468" cy="6760066"/>
          </a:xfrm>
          <a:prstGeom prst="rect">
            <a:avLst/>
          </a:prstGeom>
          <a:solidFill>
            <a:schemeClr val="accent6">
              <a:lumMod val="75000"/>
              <a:alpha val="24000"/>
            </a:schemeClr>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rtl="0"/>
            <a:r>
              <a:rPr lang="en-GB" sz="1150" b="1" dirty="0">
                <a:solidFill>
                  <a:schemeClr val="tx1"/>
                </a:solidFill>
                <a:latin typeface="Verdana" panose="020B0604030504040204" pitchFamily="34" charset="0"/>
                <a:ea typeface="Verdana" panose="020B0604030504040204" pitchFamily="34" charset="0"/>
              </a:rPr>
              <a:t>I Am A Clever Writer</a:t>
            </a:r>
          </a:p>
          <a:p>
            <a:pPr algn="ctr" rtl="0"/>
            <a:endParaRPr lang="en-GB" sz="1150" dirty="0">
              <a:solidFill>
                <a:schemeClr val="tx1"/>
              </a:solidFill>
              <a:latin typeface="Verdana" panose="020B0604030504040204" pitchFamily="34" charset="0"/>
              <a:ea typeface="Verdana" panose="020B0604030504040204" pitchFamily="34" charset="0"/>
            </a:endParaRPr>
          </a:p>
          <a:p>
            <a:pPr algn="ctr" rtl="0"/>
            <a:r>
              <a:rPr lang="en-GB" sz="1150" dirty="0">
                <a:solidFill>
                  <a:schemeClr val="tx1"/>
                </a:solidFill>
                <a:latin typeface="Verdana" panose="020B0604030504040204" pitchFamily="34" charset="0"/>
                <a:ea typeface="Verdana" panose="020B0604030504040204" pitchFamily="34" charset="0"/>
              </a:rPr>
              <a:t>Congratulations to </a:t>
            </a:r>
            <a:r>
              <a:rPr lang="en-GB" sz="1150">
                <a:solidFill>
                  <a:schemeClr val="tx1"/>
                </a:solidFill>
                <a:latin typeface="Verdana" panose="020B0604030504040204" pitchFamily="34" charset="0"/>
                <a:ea typeface="Verdana" panose="020B0604030504040204" pitchFamily="34" charset="0"/>
              </a:rPr>
              <a:t>Maira </a:t>
            </a:r>
            <a:r>
              <a:rPr lang="en-GB" sz="1150" dirty="0">
                <a:solidFill>
                  <a:schemeClr val="tx1"/>
                </a:solidFill>
                <a:latin typeface="Verdana" panose="020B0604030504040204" pitchFamily="34" charset="0"/>
                <a:ea typeface="Verdana" panose="020B0604030504040204" pitchFamily="34" charset="0"/>
              </a:rPr>
              <a:t>in Year 6 whose diary entry has been chosen for the board this week.</a:t>
            </a:r>
          </a:p>
          <a:p>
            <a:pPr algn="ctr" rtl="0"/>
            <a:endParaRPr lang="en-GB" sz="1150" dirty="0">
              <a:solidFill>
                <a:schemeClr val="tx1"/>
              </a:solidFill>
              <a:latin typeface="Verdana" panose="020B0604030504040204" pitchFamily="34" charset="0"/>
              <a:ea typeface="Verdana" panose="020B0604030504040204" pitchFamily="34" charset="0"/>
            </a:endParaRPr>
          </a:p>
          <a:p>
            <a:pPr algn="ctr" rtl="0"/>
            <a:endParaRPr lang="en-GB" sz="1150" dirty="0">
              <a:solidFill>
                <a:schemeClr val="tx1"/>
              </a:solidFill>
              <a:latin typeface="Verdana" panose="020B0604030504040204" pitchFamily="34" charset="0"/>
              <a:ea typeface="Verdana" panose="020B0604030504040204" pitchFamily="34" charset="0"/>
            </a:endParaRPr>
          </a:p>
          <a:p>
            <a:pPr algn="ctr" rtl="0"/>
            <a:endParaRPr lang="en-GB" sz="1150" b="1" dirty="0">
              <a:solidFill>
                <a:schemeClr val="tx1"/>
              </a:solidFill>
              <a:latin typeface="Verdana" panose="020B0604030504040204" pitchFamily="34" charset="0"/>
              <a:ea typeface="Verdana" panose="020B0604030504040204" pitchFamily="34" charset="0"/>
            </a:endParaRPr>
          </a:p>
          <a:p>
            <a:pPr algn="ctr" rtl="0"/>
            <a:endParaRPr lang="en-GB" sz="1150" b="1" dirty="0">
              <a:solidFill>
                <a:schemeClr val="tx1"/>
              </a:solidFill>
              <a:latin typeface="Verdana" panose="020B0604030504040204" pitchFamily="34" charset="0"/>
              <a:ea typeface="Verdana" panose="020B0604030504040204" pitchFamily="34" charset="0"/>
            </a:endParaRPr>
          </a:p>
          <a:p>
            <a:pPr algn="ctr" rtl="0"/>
            <a:endParaRPr lang="en-GB" sz="1150" b="1" dirty="0">
              <a:solidFill>
                <a:schemeClr val="tx1"/>
              </a:solidFill>
              <a:latin typeface="Verdana" panose="020B0604030504040204" pitchFamily="34" charset="0"/>
              <a:ea typeface="Verdana" panose="020B0604030504040204" pitchFamily="34" charset="0"/>
            </a:endParaRPr>
          </a:p>
          <a:p>
            <a:pPr algn="ctr" rtl="0"/>
            <a:endParaRPr lang="en-GB" sz="1150" b="1" dirty="0">
              <a:solidFill>
                <a:schemeClr val="tx1"/>
              </a:solidFill>
              <a:latin typeface="Verdana" panose="020B0604030504040204" pitchFamily="34" charset="0"/>
              <a:ea typeface="Verdana" panose="020B0604030504040204" pitchFamily="34" charset="0"/>
            </a:endParaRPr>
          </a:p>
        </p:txBody>
      </p:sp>
      <p:pic>
        <p:nvPicPr>
          <p:cNvPr id="6" name="Picture 5">
            <a:extLst>
              <a:ext uri="{FF2B5EF4-FFF2-40B4-BE49-F238E27FC236}">
                <a16:creationId xmlns:a16="http://schemas.microsoft.com/office/drawing/2014/main" id="{EE7DF3BA-3A40-4162-86AC-7AF8F5D7F3C8}"/>
              </a:ext>
            </a:extLst>
          </p:cNvPr>
          <p:cNvPicPr>
            <a:picLocks noChangeAspect="1"/>
          </p:cNvPicPr>
          <p:nvPr/>
        </p:nvPicPr>
        <p:blipFill>
          <a:blip r:embed="rId4"/>
          <a:stretch>
            <a:fillRect/>
          </a:stretch>
        </p:blipFill>
        <p:spPr>
          <a:xfrm>
            <a:off x="371369" y="3808994"/>
            <a:ext cx="6240274" cy="5469118"/>
          </a:xfrm>
          <a:prstGeom prst="rect">
            <a:avLst/>
          </a:prstGeom>
        </p:spPr>
      </p:pic>
    </p:spTree>
    <p:extLst>
      <p:ext uri="{BB962C8B-B14F-4D97-AF65-F5344CB8AC3E}">
        <p14:creationId xmlns:p14="http://schemas.microsoft.com/office/powerpoint/2010/main" val="41871605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90D876B-C811-4346-8BAE-B3FF9F484FA2}"/>
              </a:ext>
            </a:extLst>
          </p:cNvPr>
          <p:cNvSpPr/>
          <p:nvPr/>
        </p:nvSpPr>
        <p:spPr>
          <a:xfrm>
            <a:off x="55022" y="106849"/>
            <a:ext cx="6695574" cy="9701356"/>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C25E07D3-D6C2-4DB7-8BFC-495D3CD496C9}"/>
              </a:ext>
            </a:extLst>
          </p:cNvPr>
          <p:cNvPicPr>
            <a:picLocks noChangeAspect="1"/>
          </p:cNvPicPr>
          <p:nvPr/>
        </p:nvPicPr>
        <p:blipFill>
          <a:blip r:embed="rId2"/>
          <a:stretch>
            <a:fillRect/>
          </a:stretch>
        </p:blipFill>
        <p:spPr>
          <a:xfrm>
            <a:off x="2918544" y="220177"/>
            <a:ext cx="1020912" cy="988330"/>
          </a:xfrm>
          <a:prstGeom prst="rect">
            <a:avLst/>
          </a:prstGeom>
        </p:spPr>
      </p:pic>
      <p:sp>
        <p:nvSpPr>
          <p:cNvPr id="2" name="Rectangle 1">
            <a:extLst>
              <a:ext uri="{FF2B5EF4-FFF2-40B4-BE49-F238E27FC236}">
                <a16:creationId xmlns:a16="http://schemas.microsoft.com/office/drawing/2014/main" id="{1F61AE77-56FC-44D2-99B1-A1A30C376C64}"/>
              </a:ext>
            </a:extLst>
          </p:cNvPr>
          <p:cNvSpPr>
            <a:spLocks noChangeArrowheads="1"/>
          </p:cNvSpPr>
          <p:nvPr/>
        </p:nvSpPr>
        <p:spPr bwMode="auto">
          <a:xfrm>
            <a:off x="371619" y="2820663"/>
            <a:ext cx="299331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453A45FF-983D-4957-89EF-6ABD1BD690CE}"/>
              </a:ext>
            </a:extLst>
          </p:cNvPr>
          <p:cNvSpPr>
            <a:spLocks noChangeArrowheads="1"/>
          </p:cNvSpPr>
          <p:nvPr/>
        </p:nvSpPr>
        <p:spPr bwMode="auto">
          <a:xfrm>
            <a:off x="0" y="97795"/>
            <a:ext cx="223138" cy="26161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222222"/>
                </a:solidFill>
                <a:effectLst/>
                <a:latin typeface="Arial" panose="020B0604020202020204" pitchFamily="34" charset="0"/>
                <a:cs typeface="Arial" panose="020B0604020202020204" pitchFamily="34"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6">
            <a:extLst>
              <a:ext uri="{FF2B5EF4-FFF2-40B4-BE49-F238E27FC236}">
                <a16:creationId xmlns:a16="http://schemas.microsoft.com/office/drawing/2014/main" id="{4C013F2F-02A2-6239-D70D-1F29647228BA}"/>
              </a:ext>
            </a:extLst>
          </p:cNvPr>
          <p:cNvSpPr/>
          <p:nvPr/>
        </p:nvSpPr>
        <p:spPr>
          <a:xfrm>
            <a:off x="136096" y="1340604"/>
            <a:ext cx="6575798" cy="4500638"/>
          </a:xfrm>
          <a:prstGeom prst="rect">
            <a:avLst/>
          </a:prstGeom>
          <a:solidFill>
            <a:srgbClr val="45734A">
              <a:alpha val="24000"/>
            </a:srgb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fontAlgn="base"/>
            <a:endParaRPr lang="en-GB" sz="1200" b="1" i="0" u="sng" dirty="0">
              <a:solidFill>
                <a:srgbClr val="34403F"/>
              </a:solidFill>
              <a:effectLst/>
              <a:latin typeface="Verdana" panose="020B0604030504040204" pitchFamily="34" charset="0"/>
              <a:ea typeface="Verdana" panose="020B0604030504040204" pitchFamily="34" charset="0"/>
            </a:endParaRPr>
          </a:p>
          <a:p>
            <a:pPr algn="ctr" fontAlgn="base"/>
            <a:endParaRPr lang="en-GB" sz="1200" b="1" u="sng" dirty="0">
              <a:solidFill>
                <a:srgbClr val="34403F"/>
              </a:solidFill>
              <a:latin typeface="Verdana" panose="020B0604030504040204" pitchFamily="34" charset="0"/>
              <a:ea typeface="Verdana" panose="020B0604030504040204" pitchFamily="34" charset="0"/>
            </a:endParaRPr>
          </a:p>
          <a:p>
            <a:pPr algn="ctr" fontAlgn="base"/>
            <a:r>
              <a:rPr lang="en-GB" sz="1200" b="1" i="0" u="sng" dirty="0">
                <a:solidFill>
                  <a:srgbClr val="34403F"/>
                </a:solidFill>
                <a:effectLst/>
                <a:latin typeface="Verdana" panose="020B0604030504040204" pitchFamily="34" charset="0"/>
                <a:ea typeface="Verdana" panose="020B0604030504040204" pitchFamily="34" charset="0"/>
              </a:rPr>
              <a:t>Performing Arts Summer Workshops at the Compass Theatre - now taking bookings! </a:t>
            </a:r>
            <a:endParaRPr lang="en-GB" sz="1200" b="0" i="0" u="sng" dirty="0">
              <a:solidFill>
                <a:srgbClr val="222222"/>
              </a:solidFill>
              <a:effectLst/>
              <a:latin typeface="Verdana" panose="020B0604030504040204" pitchFamily="34" charset="0"/>
              <a:ea typeface="Verdana" panose="020B0604030504040204" pitchFamily="34" charset="0"/>
            </a:endParaRPr>
          </a:p>
          <a:p>
            <a:pPr algn="ctr" fontAlgn="base"/>
            <a:r>
              <a:rPr lang="en-GB" sz="1200" b="1" i="0" dirty="0">
                <a:solidFill>
                  <a:srgbClr val="34403F"/>
                </a:solidFill>
                <a:effectLst/>
                <a:latin typeface="Verdana" panose="020B0604030504040204" pitchFamily="34" charset="0"/>
                <a:ea typeface="Verdana" panose="020B0604030504040204" pitchFamily="34" charset="0"/>
              </a:rPr>
              <a:t> </a:t>
            </a:r>
            <a:endParaRPr lang="en-GB" sz="1200" b="0" i="0" dirty="0">
              <a:solidFill>
                <a:srgbClr val="222222"/>
              </a:solidFill>
              <a:effectLst/>
              <a:latin typeface="Verdana" panose="020B0604030504040204" pitchFamily="34" charset="0"/>
              <a:ea typeface="Verdana" panose="020B0604030504040204" pitchFamily="34" charset="0"/>
            </a:endParaRPr>
          </a:p>
          <a:p>
            <a:pPr algn="ctr" fontAlgn="base"/>
            <a:r>
              <a:rPr lang="en-GB" sz="1200" b="0" i="0" dirty="0">
                <a:solidFill>
                  <a:srgbClr val="34403F"/>
                </a:solidFill>
                <a:effectLst/>
                <a:latin typeface="Verdana" panose="020B0604030504040204" pitchFamily="34" charset="0"/>
                <a:ea typeface="Verdana" panose="020B0604030504040204" pitchFamily="34" charset="0"/>
              </a:rPr>
              <a:t>Spend your summer holidays onstage at our popular musical theatre workshops for young people. Rehearse songs, drama scenes and dance routines from hit West End and Broadway musicals ready for two performances onstage on the Friday at 1:30 pm &amp; 3 pm.  Workshops run 10am-4pm each day and each week features different musicals - perfect for those eager stars who want to join us at both workshop weeks! </a:t>
            </a:r>
            <a:endParaRPr lang="en-GB" sz="1200" b="0" i="0" dirty="0">
              <a:solidFill>
                <a:srgbClr val="222222"/>
              </a:solidFill>
              <a:effectLst/>
              <a:latin typeface="Verdana" panose="020B0604030504040204" pitchFamily="34" charset="0"/>
              <a:ea typeface="Verdana" panose="020B0604030504040204" pitchFamily="34" charset="0"/>
            </a:endParaRPr>
          </a:p>
          <a:p>
            <a:pPr algn="ctr" fontAlgn="base"/>
            <a:r>
              <a:rPr lang="en-GB" sz="1200" b="0" i="0" dirty="0">
                <a:solidFill>
                  <a:srgbClr val="34403F"/>
                </a:solidFill>
                <a:effectLst/>
                <a:latin typeface="Verdana" panose="020B0604030504040204" pitchFamily="34" charset="0"/>
                <a:ea typeface="Verdana" panose="020B0604030504040204" pitchFamily="34" charset="0"/>
              </a:rPr>
              <a:t> </a:t>
            </a:r>
            <a:endParaRPr lang="en-GB" sz="1200" b="0" i="0" dirty="0">
              <a:solidFill>
                <a:srgbClr val="222222"/>
              </a:solidFill>
              <a:effectLst/>
              <a:latin typeface="Verdana" panose="020B0604030504040204" pitchFamily="34" charset="0"/>
              <a:ea typeface="Verdana" panose="020B0604030504040204" pitchFamily="34" charset="0"/>
            </a:endParaRPr>
          </a:p>
          <a:p>
            <a:pPr algn="ctr" fontAlgn="base">
              <a:spcAft>
                <a:spcPts val="1500"/>
              </a:spcAft>
              <a:buFont typeface="Arial" panose="020B0604020202020204" pitchFamily="34" charset="0"/>
              <a:buChar char="•"/>
            </a:pPr>
            <a:r>
              <a:rPr lang="en-GB" sz="1200" b="0" i="0" dirty="0">
                <a:solidFill>
                  <a:srgbClr val="34403F"/>
                </a:solidFill>
                <a:effectLst/>
                <a:latin typeface="Verdana" panose="020B0604030504040204" pitchFamily="34" charset="0"/>
                <a:ea typeface="Verdana" panose="020B0604030504040204" pitchFamily="34" charset="0"/>
              </a:rPr>
              <a:t>5 day workshops (7-16yrs): 27-31 July / 17-21 Aug </a:t>
            </a:r>
          </a:p>
          <a:p>
            <a:pPr algn="ctr" fontAlgn="base">
              <a:spcAft>
                <a:spcPts val="1500"/>
              </a:spcAft>
              <a:buFont typeface="Arial" panose="020B0604020202020204" pitchFamily="34" charset="0"/>
              <a:buChar char="•"/>
            </a:pPr>
            <a:r>
              <a:rPr lang="en-GB" sz="1200" b="0" i="0" dirty="0">
                <a:solidFill>
                  <a:srgbClr val="34403F"/>
                </a:solidFill>
                <a:effectLst/>
                <a:latin typeface="Verdana" panose="020B0604030504040204" pitchFamily="34" charset="0"/>
                <a:ea typeface="Verdana" panose="020B0604030504040204" pitchFamily="34" charset="0"/>
              </a:rPr>
              <a:t>2 day workshops (4-6yrs): 30 &amp; 31 July / 20 &amp; 21 Aug </a:t>
            </a:r>
          </a:p>
          <a:p>
            <a:pPr algn="ctr" fontAlgn="base">
              <a:spcAft>
                <a:spcPts val="1500"/>
              </a:spcAft>
            </a:pPr>
            <a:r>
              <a:rPr lang="en-GB" sz="1200" b="0" i="0" dirty="0">
                <a:solidFill>
                  <a:srgbClr val="34403F"/>
                </a:solidFill>
                <a:effectLst/>
                <a:latin typeface="Verdana" panose="020B0604030504040204" pitchFamily="34" charset="0"/>
                <a:ea typeface="Verdana" panose="020B0604030504040204" pitchFamily="34" charset="0"/>
              </a:rPr>
              <a:t>We can't wait for another summer of musical theatre creativity and your child's invited, so secure their place today. </a:t>
            </a:r>
            <a:endParaRPr lang="en-GB" sz="1200" b="0" i="0" dirty="0">
              <a:solidFill>
                <a:srgbClr val="222222"/>
              </a:solidFill>
              <a:effectLst/>
              <a:latin typeface="Verdana" panose="020B0604030504040204" pitchFamily="34" charset="0"/>
              <a:ea typeface="Verdana" panose="020B0604030504040204" pitchFamily="34" charset="0"/>
            </a:endParaRPr>
          </a:p>
          <a:p>
            <a:pPr algn="ctr" fontAlgn="base"/>
            <a:r>
              <a:rPr lang="en-GB" sz="1200" b="0" i="0" dirty="0">
                <a:solidFill>
                  <a:srgbClr val="34403F"/>
                </a:solidFill>
                <a:effectLst/>
                <a:latin typeface="Verdana" panose="020B0604030504040204" pitchFamily="34" charset="0"/>
                <a:ea typeface="Verdana" panose="020B0604030504040204" pitchFamily="34" charset="0"/>
              </a:rPr>
              <a:t>For more information, please contact Hillingdon Theatres Box Office (</a:t>
            </a:r>
            <a:r>
              <a:rPr lang="en-GB" sz="1200" b="0" i="0" dirty="0">
                <a:solidFill>
                  <a:srgbClr val="AE5985"/>
                </a:solidFill>
                <a:effectLst/>
                <a:latin typeface="Verdana" panose="020B0604030504040204" pitchFamily="34" charset="0"/>
                <a:ea typeface="Verdana" panose="020B0604030504040204" pitchFamily="34" charset="0"/>
                <a:hlinkClick r:id="rId3"/>
              </a:rPr>
              <a:t>boxoffice@hillingdon.gov.uk</a:t>
            </a:r>
            <a:r>
              <a:rPr lang="en-GB" sz="1200" b="0" i="0" dirty="0">
                <a:solidFill>
                  <a:srgbClr val="34403F"/>
                </a:solidFill>
                <a:effectLst/>
                <a:latin typeface="Verdana" panose="020B0604030504040204" pitchFamily="34" charset="0"/>
                <a:ea typeface="Verdana" panose="020B0604030504040204" pitchFamily="34" charset="0"/>
              </a:rPr>
              <a:t> / 01895 250615) or </a:t>
            </a:r>
            <a:r>
              <a:rPr lang="en-GB" sz="1200" b="0" i="0" dirty="0">
                <a:solidFill>
                  <a:srgbClr val="AE5985"/>
                </a:solidFill>
                <a:effectLst/>
                <a:latin typeface="Verdana" panose="020B0604030504040204" pitchFamily="34" charset="0"/>
                <a:ea typeface="Verdana" panose="020B0604030504040204" pitchFamily="34" charset="0"/>
                <a:hlinkClick r:id="rId4"/>
              </a:rPr>
              <a:t>book here</a:t>
            </a:r>
            <a:r>
              <a:rPr lang="en-GB" sz="1200" b="0" i="0" dirty="0">
                <a:solidFill>
                  <a:srgbClr val="34403F"/>
                </a:solidFill>
                <a:effectLst/>
                <a:latin typeface="Verdana" panose="020B0604030504040204" pitchFamily="34" charset="0"/>
                <a:ea typeface="Verdana" panose="020B0604030504040204" pitchFamily="34" charset="0"/>
              </a:rPr>
              <a:t>. </a:t>
            </a:r>
            <a:endParaRPr lang="en-GB" sz="1200" b="0" i="0" dirty="0">
              <a:solidFill>
                <a:srgbClr val="222222"/>
              </a:solidFill>
              <a:effectLst/>
              <a:latin typeface="Verdana" panose="020B0604030504040204" pitchFamily="34" charset="0"/>
              <a:ea typeface="Verdana" panose="020B0604030504040204" pitchFamily="34" charset="0"/>
            </a:endParaRPr>
          </a:p>
          <a:p>
            <a:pPr algn="ctr" fontAlgn="base">
              <a:spcAft>
                <a:spcPts val="1500"/>
              </a:spcAft>
            </a:pPr>
            <a:r>
              <a:rPr lang="en-GB" sz="1100" b="0" i="0" dirty="0">
                <a:solidFill>
                  <a:srgbClr val="34403F"/>
                </a:solidFill>
                <a:effectLst/>
                <a:latin typeface="Verdana" panose="020B0604030504040204" pitchFamily="34" charset="0"/>
                <a:ea typeface="Verdana" panose="020B0604030504040204" pitchFamily="34" charset="0"/>
              </a:rPr>
              <a:t> </a:t>
            </a:r>
            <a:endParaRPr lang="en-GB" sz="1100" b="0" i="0" dirty="0">
              <a:solidFill>
                <a:srgbClr val="222222"/>
              </a:solidFill>
              <a:effectLst/>
              <a:latin typeface="Verdana" panose="020B0604030504040204" pitchFamily="34" charset="0"/>
              <a:ea typeface="Verdana" panose="020B0604030504040204" pitchFamily="34" charset="0"/>
            </a:endParaRPr>
          </a:p>
        </p:txBody>
      </p:sp>
      <p:sp>
        <p:nvSpPr>
          <p:cNvPr id="15" name="Rectangle 5">
            <a:extLst>
              <a:ext uri="{FF2B5EF4-FFF2-40B4-BE49-F238E27FC236}">
                <a16:creationId xmlns:a16="http://schemas.microsoft.com/office/drawing/2014/main" id="{C77AB067-8E07-4511-92D0-F3CEEDE6F437}"/>
              </a:ext>
            </a:extLst>
          </p:cNvPr>
          <p:cNvSpPr>
            <a:spLocks noChangeArrowheads="1"/>
          </p:cNvSpPr>
          <p:nvPr/>
        </p:nvSpPr>
        <p:spPr bwMode="auto">
          <a:xfrm>
            <a:off x="0" y="-138499"/>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8">
            <a:extLst>
              <a:ext uri="{FF2B5EF4-FFF2-40B4-BE49-F238E27FC236}">
                <a16:creationId xmlns:a16="http://schemas.microsoft.com/office/drawing/2014/main" id="{3F522F13-EE81-9BCA-24F6-4BFC18F1A08C}"/>
              </a:ext>
            </a:extLst>
          </p:cNvPr>
          <p:cNvSpPr/>
          <p:nvPr/>
        </p:nvSpPr>
        <p:spPr>
          <a:xfrm>
            <a:off x="136095" y="5973339"/>
            <a:ext cx="6575798" cy="3712484"/>
          </a:xfrm>
          <a:prstGeom prst="rect">
            <a:avLst/>
          </a:prstGeom>
          <a:solidFill>
            <a:srgbClr val="45734A">
              <a:alpha val="24000"/>
            </a:srgb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r>
              <a:rPr lang="en-GB" sz="1400" b="1" u="sng" dirty="0">
                <a:solidFill>
                  <a:schemeClr val="tx1"/>
                </a:solidFill>
                <a:latin typeface="Verdana" panose="020B0604030504040204" pitchFamily="34" charset="0"/>
                <a:ea typeface="Verdana" panose="020B0604030504040204" pitchFamily="34" charset="0"/>
              </a:rPr>
              <a:t>Letters home</a:t>
            </a:r>
          </a:p>
          <a:p>
            <a:pPr algn="ctr"/>
            <a:endParaRPr lang="en-GB" sz="1400" b="1" u="sng" dirty="0">
              <a:solidFill>
                <a:schemeClr val="tx1"/>
              </a:solidFill>
              <a:latin typeface="Verdana" panose="020B0604030504040204" pitchFamily="34" charset="0"/>
              <a:ea typeface="Verdana" panose="020B0604030504040204" pitchFamily="34" charset="0"/>
            </a:endParaRPr>
          </a:p>
          <a:p>
            <a:pPr algn="ctr"/>
            <a:r>
              <a:rPr lang="en-GB" sz="1200" dirty="0">
                <a:solidFill>
                  <a:schemeClr val="tx1"/>
                </a:solidFill>
                <a:latin typeface="Verdana" panose="020B0604030504040204" pitchFamily="34" charset="0"/>
                <a:ea typeface="Verdana" panose="020B0604030504040204" pitchFamily="34" charset="0"/>
              </a:rPr>
              <a:t>Holiday Club – Years 1-6</a:t>
            </a:r>
          </a:p>
          <a:p>
            <a:pPr algn="ctr"/>
            <a:endParaRPr lang="en-GB" sz="1200" dirty="0">
              <a:solidFill>
                <a:schemeClr val="tx1"/>
              </a:solidFill>
              <a:latin typeface="Verdana" panose="020B0604030504040204" pitchFamily="34" charset="0"/>
              <a:ea typeface="Verdana" panose="020B0604030504040204" pitchFamily="34" charset="0"/>
            </a:endParaRPr>
          </a:p>
          <a:p>
            <a:pPr algn="ctr"/>
            <a:r>
              <a:rPr lang="en-GB" sz="1200" dirty="0">
                <a:solidFill>
                  <a:schemeClr val="tx1"/>
                </a:solidFill>
                <a:latin typeface="Verdana" panose="020B0604030504040204" pitchFamily="34" charset="0"/>
                <a:ea typeface="Verdana" panose="020B0604030504040204" pitchFamily="34" charset="0"/>
              </a:rPr>
              <a:t>Walk To School Week – Whole school</a:t>
            </a:r>
          </a:p>
          <a:p>
            <a:pPr algn="ctr"/>
            <a:endParaRPr lang="en-GB" sz="1200" dirty="0">
              <a:solidFill>
                <a:schemeClr val="tx1"/>
              </a:solidFill>
              <a:latin typeface="Verdana" panose="020B0604030504040204" pitchFamily="34" charset="0"/>
              <a:ea typeface="Verdana" panose="020B0604030504040204" pitchFamily="34" charset="0"/>
            </a:endParaRPr>
          </a:p>
          <a:p>
            <a:pPr algn="ctr"/>
            <a:r>
              <a:rPr lang="en-GB" sz="1200" dirty="0">
                <a:solidFill>
                  <a:schemeClr val="tx1"/>
                </a:solidFill>
                <a:latin typeface="Verdana" panose="020B0604030504040204" pitchFamily="34" charset="0"/>
                <a:ea typeface="Verdana" panose="020B0604030504040204" pitchFamily="34" charset="0"/>
              </a:rPr>
              <a:t>Class Photo Day – Whole school</a:t>
            </a: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400" b="1" u="sng" dirty="0">
              <a:solidFill>
                <a:schemeClr val="tx1"/>
              </a:solidFill>
              <a:latin typeface="Verdana" panose="020B0604030504040204" pitchFamily="34" charset="0"/>
              <a:ea typeface="Verdana" panose="020B0604030504040204" pitchFamily="34" charset="0"/>
            </a:endParaRPr>
          </a:p>
          <a:p>
            <a:pPr algn="ctr"/>
            <a:r>
              <a:rPr lang="en-GB" sz="1200" b="1" u="sng" dirty="0">
                <a:solidFill>
                  <a:schemeClr val="tx1"/>
                </a:solidFill>
                <a:latin typeface="Verdana" panose="020B0604030504040204" pitchFamily="34" charset="0"/>
                <a:ea typeface="Verdana" panose="020B0604030504040204" pitchFamily="34" charset="0"/>
              </a:rPr>
              <a:t>Attendance</a:t>
            </a:r>
          </a:p>
          <a:p>
            <a:pPr algn="ctr"/>
            <a:endParaRPr lang="en-GB" sz="1100" b="1" u="sng" dirty="0">
              <a:solidFill>
                <a:schemeClr val="tx1"/>
              </a:solidFill>
              <a:latin typeface="Verdana" panose="020B0604030504040204" pitchFamily="34" charset="0"/>
              <a:ea typeface="Verdana" panose="020B0604030504040204" pitchFamily="34" charset="0"/>
            </a:endParaRPr>
          </a:p>
          <a:p>
            <a:pPr algn="ctr"/>
            <a:r>
              <a:rPr lang="en-GB" sz="1400" dirty="0">
                <a:solidFill>
                  <a:schemeClr val="tx1"/>
                </a:solidFill>
                <a:latin typeface="Verdana" panose="020B0604030504040204" pitchFamily="34" charset="0"/>
                <a:ea typeface="Verdana" panose="020B0604030504040204" pitchFamily="34" charset="0"/>
              </a:rPr>
              <a:t>Whole school attendance this week is 92.97%</a:t>
            </a:r>
          </a:p>
          <a:p>
            <a:pPr algn="ctr"/>
            <a:endParaRPr lang="en-GB" sz="1400" dirty="0">
              <a:solidFill>
                <a:schemeClr val="tx1"/>
              </a:solidFill>
              <a:latin typeface="Verdana" panose="020B0604030504040204" pitchFamily="34" charset="0"/>
              <a:ea typeface="Verdana" panose="020B0604030504040204" pitchFamily="34" charset="0"/>
            </a:endParaRPr>
          </a:p>
          <a:p>
            <a:pPr algn="ctr"/>
            <a:r>
              <a:rPr lang="en-GB" sz="1400" dirty="0">
                <a:solidFill>
                  <a:schemeClr val="tx1"/>
                </a:solidFill>
                <a:latin typeface="Verdana" panose="020B0604030504040204" pitchFamily="34" charset="0"/>
                <a:ea typeface="Verdana" panose="020B0604030504040204" pitchFamily="34" charset="0"/>
              </a:rPr>
              <a:t>Well done to 4C, 6B and 6D who had above 95%    </a:t>
            </a:r>
          </a:p>
          <a:p>
            <a:pPr algn="ctr"/>
            <a:endParaRPr lang="en-GB" sz="1400" b="1" u="sng" dirty="0">
              <a:solidFill>
                <a:schemeClr val="tx1"/>
              </a:solidFill>
              <a:latin typeface="Verdana" panose="020B0604030504040204" pitchFamily="34" charset="0"/>
              <a:ea typeface="Verdana" panose="020B0604030504040204" pitchFamily="34" charset="0"/>
            </a:endParaRPr>
          </a:p>
          <a:p>
            <a:pPr algn="ctr"/>
            <a:endParaRPr lang="en-GB" sz="1250" dirty="0">
              <a:solidFill>
                <a:schemeClr val="tx1"/>
              </a:solidFill>
              <a:latin typeface="Verdana" panose="020B0604030504040204" pitchFamily="34" charset="0"/>
              <a:ea typeface="Verdana" panose="020B0604030504040204" pitchFamily="34" charset="0"/>
            </a:endParaRPr>
          </a:p>
          <a:p>
            <a:pPr algn="ctr"/>
            <a:endParaRPr lang="en-GB" sz="1250" dirty="0">
              <a:solidFill>
                <a:schemeClr val="tx1"/>
              </a:solidFill>
              <a:latin typeface="Verdana" panose="020B0604030504040204" pitchFamily="34" charset="0"/>
              <a:ea typeface="Verdana" panose="020B0604030504040204" pitchFamily="34" charset="0"/>
            </a:endParaRPr>
          </a:p>
          <a:p>
            <a:pPr algn="ctr"/>
            <a:endParaRPr lang="en-GB" sz="1250" dirty="0">
              <a:solidFill>
                <a:schemeClr val="tx1"/>
              </a:solidFill>
              <a:latin typeface="Verdana" panose="020B0604030504040204" pitchFamily="34" charset="0"/>
              <a:ea typeface="Verdana" panose="020B0604030504040204" pitchFamily="34" charset="0"/>
            </a:endParaRPr>
          </a:p>
          <a:p>
            <a:pPr algn="ctr"/>
            <a:endParaRPr lang="en-GB" sz="1250"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400" b="1"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endParaRPr lang="en-GB" sz="1200" dirty="0">
              <a:solidFill>
                <a:schemeClr val="tx1"/>
              </a:solidFill>
              <a:latin typeface="Verdana" panose="020B0604030504040204" pitchFamily="34" charset="0"/>
              <a:ea typeface="Verdana" panose="020B0604030504040204" pitchFamily="34" charset="0"/>
            </a:endParaRPr>
          </a:p>
          <a:p>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1659634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90D876B-C811-4346-8BAE-B3FF9F484FA2}"/>
              </a:ext>
            </a:extLst>
          </p:cNvPr>
          <p:cNvSpPr/>
          <p:nvPr/>
        </p:nvSpPr>
        <p:spPr>
          <a:xfrm>
            <a:off x="81212" y="204644"/>
            <a:ext cx="6695574" cy="9701356"/>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C25E07D3-D6C2-4DB7-8BFC-495D3CD496C9}"/>
              </a:ext>
            </a:extLst>
          </p:cNvPr>
          <p:cNvPicPr>
            <a:picLocks noChangeAspect="1"/>
          </p:cNvPicPr>
          <p:nvPr/>
        </p:nvPicPr>
        <p:blipFill>
          <a:blip r:embed="rId2"/>
          <a:stretch>
            <a:fillRect/>
          </a:stretch>
        </p:blipFill>
        <p:spPr>
          <a:xfrm>
            <a:off x="2918544" y="220177"/>
            <a:ext cx="1020912" cy="988330"/>
          </a:xfrm>
          <a:prstGeom prst="rect">
            <a:avLst/>
          </a:prstGeom>
        </p:spPr>
      </p:pic>
      <p:sp>
        <p:nvSpPr>
          <p:cNvPr id="2" name="Rectangle 1">
            <a:extLst>
              <a:ext uri="{FF2B5EF4-FFF2-40B4-BE49-F238E27FC236}">
                <a16:creationId xmlns:a16="http://schemas.microsoft.com/office/drawing/2014/main" id="{1F61AE77-56FC-44D2-99B1-A1A30C376C64}"/>
              </a:ext>
            </a:extLst>
          </p:cNvPr>
          <p:cNvSpPr>
            <a:spLocks noChangeArrowheads="1"/>
          </p:cNvSpPr>
          <p:nvPr/>
        </p:nvSpPr>
        <p:spPr bwMode="auto">
          <a:xfrm>
            <a:off x="371619" y="2820663"/>
            <a:ext cx="299331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453A45FF-983D-4957-89EF-6ABD1BD690CE}"/>
              </a:ext>
            </a:extLst>
          </p:cNvPr>
          <p:cNvSpPr>
            <a:spLocks noChangeArrowheads="1"/>
          </p:cNvSpPr>
          <p:nvPr/>
        </p:nvSpPr>
        <p:spPr bwMode="auto">
          <a:xfrm>
            <a:off x="0" y="97795"/>
            <a:ext cx="223138" cy="26161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rgbClr val="222222"/>
                </a:solidFill>
                <a:effectLst/>
                <a:latin typeface="Arial" panose="020B0604020202020204" pitchFamily="34" charset="0"/>
                <a:cs typeface="Arial" panose="020B0604020202020204" pitchFamily="34"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8">
            <a:extLst>
              <a:ext uri="{FF2B5EF4-FFF2-40B4-BE49-F238E27FC236}">
                <a16:creationId xmlns:a16="http://schemas.microsoft.com/office/drawing/2014/main" id="{9C036CFB-121C-4E25-B271-BDAAC1BC7ED9}"/>
              </a:ext>
            </a:extLst>
          </p:cNvPr>
          <p:cNvSpPr/>
          <p:nvPr/>
        </p:nvSpPr>
        <p:spPr>
          <a:xfrm>
            <a:off x="126350" y="1315355"/>
            <a:ext cx="6533757" cy="8492849"/>
          </a:xfrm>
          <a:prstGeom prst="rect">
            <a:avLst/>
          </a:prstGeom>
          <a:solidFill>
            <a:srgbClr val="45734A">
              <a:alpha val="24000"/>
            </a:srgbClr>
          </a:solidFill>
          <a:ln w="38100">
            <a:solidFill>
              <a:srgbClr val="4573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400" b="1" u="sng" dirty="0">
              <a:solidFill>
                <a:schemeClr val="tx1"/>
              </a:solidFill>
              <a:latin typeface="Verdana" panose="020B0604030504040204" pitchFamily="34" charset="0"/>
              <a:ea typeface="Verdana" panose="020B0604030504040204" pitchFamily="34" charset="0"/>
            </a:endParaRPr>
          </a:p>
          <a:p>
            <a:pPr algn="ctr"/>
            <a:endParaRPr lang="en-GB" sz="1400" b="1" u="sng" dirty="0">
              <a:solidFill>
                <a:schemeClr val="tx1"/>
              </a:solidFill>
              <a:latin typeface="Verdana" panose="020B0604030504040204" pitchFamily="34" charset="0"/>
              <a:ea typeface="Verdana" panose="020B0604030504040204" pitchFamily="34" charset="0"/>
            </a:endParaRPr>
          </a:p>
          <a:p>
            <a:pPr algn="ctr"/>
            <a:endParaRPr lang="en-GB" sz="1400" b="1" u="sng" dirty="0">
              <a:solidFill>
                <a:schemeClr val="tx1"/>
              </a:solidFill>
              <a:latin typeface="Verdana" panose="020B0604030504040204" pitchFamily="34" charset="0"/>
              <a:ea typeface="Verdana" panose="020B0604030504040204" pitchFamily="34" charset="0"/>
            </a:endParaRPr>
          </a:p>
          <a:p>
            <a:pPr algn="ctr"/>
            <a:endParaRPr lang="en-GB" sz="1400" b="1" u="sng" dirty="0">
              <a:solidFill>
                <a:schemeClr val="tx1"/>
              </a:solidFill>
              <a:latin typeface="Verdana" panose="020B0604030504040204" pitchFamily="34" charset="0"/>
              <a:ea typeface="Verdana" panose="020B0604030504040204" pitchFamily="34" charset="0"/>
            </a:endParaRPr>
          </a:p>
          <a:p>
            <a:pPr algn="ctr"/>
            <a:endParaRPr lang="en-GB" sz="1400" b="1" u="sng" dirty="0">
              <a:solidFill>
                <a:schemeClr val="tx1"/>
              </a:solidFill>
              <a:latin typeface="Verdana" panose="020B0604030504040204" pitchFamily="34" charset="0"/>
              <a:ea typeface="Verdana" panose="020B0604030504040204" pitchFamily="34" charset="0"/>
            </a:endParaRPr>
          </a:p>
          <a:p>
            <a:pPr algn="ctr"/>
            <a:endParaRPr lang="en-GB" sz="1400" b="1" u="sng" dirty="0">
              <a:solidFill>
                <a:schemeClr val="tx1"/>
              </a:solidFill>
              <a:latin typeface="Verdana" panose="020B0604030504040204" pitchFamily="34" charset="0"/>
              <a:ea typeface="Verdana" panose="020B0604030504040204" pitchFamily="34" charset="0"/>
            </a:endParaRPr>
          </a:p>
          <a:p>
            <a:pPr algn="ctr"/>
            <a:endParaRPr lang="en-GB" sz="1400" b="1" u="sng" dirty="0">
              <a:solidFill>
                <a:schemeClr val="tx1"/>
              </a:solidFill>
              <a:latin typeface="Verdana" panose="020B0604030504040204" pitchFamily="34" charset="0"/>
              <a:ea typeface="Verdana" panose="020B0604030504040204" pitchFamily="34" charset="0"/>
            </a:endParaRPr>
          </a:p>
          <a:p>
            <a:pPr algn="ctr"/>
            <a:endParaRPr lang="en-GB" sz="1400" b="1" u="sng" dirty="0">
              <a:solidFill>
                <a:schemeClr val="tx1"/>
              </a:solidFill>
              <a:latin typeface="Verdana" panose="020B0604030504040204" pitchFamily="34" charset="0"/>
              <a:ea typeface="Verdana" panose="020B0604030504040204" pitchFamily="34" charset="0"/>
            </a:endParaRPr>
          </a:p>
          <a:p>
            <a:pPr algn="ctr"/>
            <a:endParaRPr lang="en-GB" sz="1400" b="1" u="sng" dirty="0">
              <a:solidFill>
                <a:schemeClr val="tx1"/>
              </a:solidFill>
              <a:latin typeface="Verdana" panose="020B0604030504040204" pitchFamily="34" charset="0"/>
              <a:ea typeface="Verdana" panose="020B0604030504040204" pitchFamily="34" charset="0"/>
            </a:endParaRPr>
          </a:p>
          <a:p>
            <a:pPr algn="ctr"/>
            <a:r>
              <a:rPr lang="en-GB" sz="1250" b="1" u="sng" dirty="0">
                <a:solidFill>
                  <a:schemeClr val="tx1"/>
                </a:solidFill>
                <a:latin typeface="Verdana" panose="020B0604030504040204" pitchFamily="34" charset="0"/>
                <a:ea typeface="Verdana" panose="020B0604030504040204" pitchFamily="34" charset="0"/>
              </a:rPr>
              <a:t>Key Dates Summer Term</a:t>
            </a:r>
          </a:p>
          <a:p>
            <a:pPr algn="ctr"/>
            <a:endParaRPr lang="en-GB" sz="1250" b="1" u="sng" dirty="0">
              <a:solidFill>
                <a:schemeClr val="tx1"/>
              </a:solidFill>
              <a:latin typeface="Verdana" panose="020B0604030504040204" pitchFamily="34" charset="0"/>
              <a:ea typeface="Verdana" panose="020B0604030504040204" pitchFamily="34" charset="0"/>
            </a:endParaRPr>
          </a:p>
          <a:p>
            <a:pPr algn="ctr"/>
            <a:endParaRPr lang="en-GB" sz="1250" b="1" u="sng" dirty="0">
              <a:solidFill>
                <a:schemeClr val="tx1"/>
              </a:solidFill>
              <a:latin typeface="Verdana" panose="020B0604030504040204" pitchFamily="34" charset="0"/>
              <a:ea typeface="Verdana" panose="020B0604030504040204" pitchFamily="34" charset="0"/>
            </a:endParaRPr>
          </a:p>
          <a:p>
            <a:pPr algn="ctr"/>
            <a:endParaRPr lang="en-GB" sz="1250" b="1" u="sng" dirty="0">
              <a:solidFill>
                <a:schemeClr val="tx1"/>
              </a:solidFill>
              <a:latin typeface="Verdana" panose="020B0604030504040204" pitchFamily="34" charset="0"/>
              <a:ea typeface="Verdana" panose="020B0604030504040204" pitchFamily="34" charset="0"/>
            </a:endParaRPr>
          </a:p>
          <a:p>
            <a:pPr algn="ctr"/>
            <a:r>
              <a:rPr lang="en-GB" sz="1250" dirty="0">
                <a:solidFill>
                  <a:schemeClr val="tx1"/>
                </a:solidFill>
                <a:latin typeface="Verdana" panose="020B0604030504040204" pitchFamily="34" charset="0"/>
                <a:ea typeface="Verdana" panose="020B0604030504040204" pitchFamily="34" charset="0"/>
              </a:rPr>
              <a:t>18</a:t>
            </a:r>
            <a:r>
              <a:rPr lang="en-GB" sz="1250" baseline="30000" dirty="0">
                <a:solidFill>
                  <a:schemeClr val="tx1"/>
                </a:solidFill>
                <a:latin typeface="Verdana" panose="020B0604030504040204" pitchFamily="34" charset="0"/>
                <a:ea typeface="Verdana" panose="020B0604030504040204" pitchFamily="34" charset="0"/>
              </a:rPr>
              <a:t>th</a:t>
            </a:r>
            <a:r>
              <a:rPr lang="en-GB" sz="1250" dirty="0">
                <a:solidFill>
                  <a:schemeClr val="tx1"/>
                </a:solidFill>
                <a:latin typeface="Verdana" panose="020B0604030504040204" pitchFamily="34" charset="0"/>
                <a:ea typeface="Verdana" panose="020B0604030504040204" pitchFamily="34" charset="0"/>
              </a:rPr>
              <a:t> May – Discovery Centre Trip – Reception</a:t>
            </a:r>
          </a:p>
          <a:p>
            <a:pPr algn="ctr"/>
            <a:endParaRPr lang="en-GB" sz="1250" dirty="0">
              <a:solidFill>
                <a:schemeClr val="tx1"/>
              </a:solidFill>
              <a:latin typeface="Verdana" panose="020B0604030504040204" pitchFamily="34" charset="0"/>
              <a:ea typeface="Verdana" panose="020B0604030504040204" pitchFamily="34" charset="0"/>
            </a:endParaRPr>
          </a:p>
          <a:p>
            <a:pPr algn="ctr"/>
            <a:r>
              <a:rPr lang="en-GB" sz="1250" dirty="0">
                <a:solidFill>
                  <a:schemeClr val="tx1"/>
                </a:solidFill>
                <a:latin typeface="Verdana" panose="020B0604030504040204" pitchFamily="34" charset="0"/>
                <a:ea typeface="Verdana" panose="020B0604030504040204" pitchFamily="34" charset="0"/>
              </a:rPr>
              <a:t>20</a:t>
            </a:r>
            <a:r>
              <a:rPr lang="en-GB" sz="1250" baseline="30000" dirty="0">
                <a:solidFill>
                  <a:schemeClr val="tx1"/>
                </a:solidFill>
                <a:latin typeface="Verdana" panose="020B0604030504040204" pitchFamily="34" charset="0"/>
                <a:ea typeface="Verdana" panose="020B0604030504040204" pitchFamily="34" charset="0"/>
              </a:rPr>
              <a:t>th</a:t>
            </a:r>
            <a:r>
              <a:rPr lang="en-GB" sz="1250" dirty="0">
                <a:solidFill>
                  <a:schemeClr val="tx1"/>
                </a:solidFill>
                <a:latin typeface="Verdana" panose="020B0604030504040204" pitchFamily="34" charset="0"/>
                <a:ea typeface="Verdana" panose="020B0604030504040204" pitchFamily="34" charset="0"/>
              </a:rPr>
              <a:t> May – PTA Fun Day – Whole school</a:t>
            </a:r>
          </a:p>
          <a:p>
            <a:pPr algn="ctr"/>
            <a:endParaRPr lang="en-GB" sz="1250" dirty="0">
              <a:solidFill>
                <a:schemeClr val="tx1"/>
              </a:solidFill>
              <a:latin typeface="Verdana" panose="020B0604030504040204" pitchFamily="34" charset="0"/>
              <a:ea typeface="Verdana" panose="020B0604030504040204" pitchFamily="34" charset="0"/>
            </a:endParaRPr>
          </a:p>
          <a:p>
            <a:pPr algn="ctr"/>
            <a:r>
              <a:rPr lang="en-GB" sz="1250" dirty="0">
                <a:solidFill>
                  <a:schemeClr val="tx1"/>
                </a:solidFill>
                <a:latin typeface="Verdana" panose="020B0604030504040204" pitchFamily="34" charset="0"/>
                <a:ea typeface="Verdana" panose="020B0604030504040204" pitchFamily="34" charset="0"/>
              </a:rPr>
              <a:t>21</a:t>
            </a:r>
            <a:r>
              <a:rPr lang="en-GB" sz="1250" baseline="30000" dirty="0">
                <a:solidFill>
                  <a:schemeClr val="tx1"/>
                </a:solidFill>
                <a:latin typeface="Verdana" panose="020B0604030504040204" pitchFamily="34" charset="0"/>
                <a:ea typeface="Verdana" panose="020B0604030504040204" pitchFamily="34" charset="0"/>
              </a:rPr>
              <a:t>st</a:t>
            </a:r>
            <a:r>
              <a:rPr lang="en-GB" sz="1250" dirty="0">
                <a:solidFill>
                  <a:schemeClr val="tx1"/>
                </a:solidFill>
                <a:latin typeface="Verdana" panose="020B0604030504040204" pitchFamily="34" charset="0"/>
                <a:ea typeface="Verdana" panose="020B0604030504040204" pitchFamily="34" charset="0"/>
              </a:rPr>
              <a:t> May – Class Photo Day</a:t>
            </a:r>
          </a:p>
          <a:p>
            <a:pPr algn="ctr"/>
            <a:endParaRPr lang="en-GB" sz="1250" dirty="0">
              <a:solidFill>
                <a:schemeClr val="tx1"/>
              </a:solidFill>
              <a:latin typeface="Verdana" panose="020B0604030504040204" pitchFamily="34" charset="0"/>
              <a:ea typeface="Verdana" panose="020B0604030504040204" pitchFamily="34" charset="0"/>
            </a:endParaRPr>
          </a:p>
          <a:p>
            <a:pPr algn="ctr"/>
            <a:r>
              <a:rPr lang="en-GB" sz="1250" dirty="0">
                <a:solidFill>
                  <a:schemeClr val="tx1"/>
                </a:solidFill>
                <a:latin typeface="Verdana" panose="020B0604030504040204" pitchFamily="34" charset="0"/>
                <a:ea typeface="Verdana" panose="020B0604030504040204" pitchFamily="34" charset="0"/>
              </a:rPr>
              <a:t>22</a:t>
            </a:r>
            <a:r>
              <a:rPr lang="en-GB" sz="1250" baseline="30000" dirty="0">
                <a:solidFill>
                  <a:schemeClr val="tx1"/>
                </a:solidFill>
                <a:latin typeface="Verdana" panose="020B0604030504040204" pitchFamily="34" charset="0"/>
                <a:ea typeface="Verdana" panose="020B0604030504040204" pitchFamily="34" charset="0"/>
              </a:rPr>
              <a:t>nd</a:t>
            </a:r>
            <a:r>
              <a:rPr lang="en-GB" sz="1250" dirty="0">
                <a:solidFill>
                  <a:schemeClr val="tx1"/>
                </a:solidFill>
                <a:latin typeface="Verdana" panose="020B0604030504040204" pitchFamily="34" charset="0"/>
                <a:ea typeface="Verdana" panose="020B0604030504040204" pitchFamily="34" charset="0"/>
              </a:rPr>
              <a:t> May – End of half term</a:t>
            </a:r>
          </a:p>
          <a:p>
            <a:pPr algn="ctr"/>
            <a:endParaRPr lang="en-GB" sz="1250" dirty="0">
              <a:solidFill>
                <a:schemeClr val="tx1"/>
              </a:solidFill>
              <a:latin typeface="Verdana" panose="020B0604030504040204" pitchFamily="34" charset="0"/>
              <a:ea typeface="Verdana" panose="020B0604030504040204" pitchFamily="34" charset="0"/>
            </a:endParaRPr>
          </a:p>
          <a:p>
            <a:pPr algn="ctr"/>
            <a:r>
              <a:rPr lang="en-GB" sz="1250" dirty="0">
                <a:solidFill>
                  <a:schemeClr val="tx1"/>
                </a:solidFill>
                <a:latin typeface="Verdana" panose="020B0604030504040204" pitchFamily="34" charset="0"/>
                <a:ea typeface="Verdana" panose="020B0604030504040204" pitchFamily="34" charset="0"/>
              </a:rPr>
              <a:t>25</a:t>
            </a:r>
            <a:r>
              <a:rPr lang="en-GB" sz="1250" baseline="30000" dirty="0">
                <a:solidFill>
                  <a:schemeClr val="tx1"/>
                </a:solidFill>
                <a:latin typeface="Verdana" panose="020B0604030504040204" pitchFamily="34" charset="0"/>
                <a:ea typeface="Verdana" panose="020B0604030504040204" pitchFamily="34" charset="0"/>
              </a:rPr>
              <a:t>th</a:t>
            </a:r>
            <a:r>
              <a:rPr lang="en-GB" sz="1250" dirty="0">
                <a:solidFill>
                  <a:schemeClr val="tx1"/>
                </a:solidFill>
                <a:latin typeface="Verdana" panose="020B0604030504040204" pitchFamily="34" charset="0"/>
                <a:ea typeface="Verdana" panose="020B0604030504040204" pitchFamily="34" charset="0"/>
              </a:rPr>
              <a:t>-29</a:t>
            </a:r>
            <a:r>
              <a:rPr lang="en-GB" sz="1250" baseline="30000" dirty="0">
                <a:solidFill>
                  <a:schemeClr val="tx1"/>
                </a:solidFill>
                <a:latin typeface="Verdana" panose="020B0604030504040204" pitchFamily="34" charset="0"/>
                <a:ea typeface="Verdana" panose="020B0604030504040204" pitchFamily="34" charset="0"/>
              </a:rPr>
              <a:t>th</a:t>
            </a:r>
            <a:r>
              <a:rPr lang="en-GB" sz="1250" dirty="0">
                <a:solidFill>
                  <a:schemeClr val="tx1"/>
                </a:solidFill>
                <a:latin typeface="Verdana" panose="020B0604030504040204" pitchFamily="34" charset="0"/>
                <a:ea typeface="Verdana" panose="020B0604030504040204" pitchFamily="34" charset="0"/>
              </a:rPr>
              <a:t> May - Half term</a:t>
            </a:r>
          </a:p>
          <a:p>
            <a:pPr algn="ctr"/>
            <a:endParaRPr lang="en-GB" sz="1250" dirty="0">
              <a:solidFill>
                <a:schemeClr val="tx1"/>
              </a:solidFill>
              <a:latin typeface="Verdana" panose="020B0604030504040204" pitchFamily="34" charset="0"/>
              <a:ea typeface="Verdana" panose="020B0604030504040204" pitchFamily="34" charset="0"/>
            </a:endParaRPr>
          </a:p>
          <a:p>
            <a:pPr algn="ctr"/>
            <a:r>
              <a:rPr lang="en-GB" sz="1250" dirty="0">
                <a:solidFill>
                  <a:schemeClr val="tx1"/>
                </a:solidFill>
                <a:latin typeface="Verdana" panose="020B0604030504040204" pitchFamily="34" charset="0"/>
                <a:ea typeface="Verdana" panose="020B0604030504040204" pitchFamily="34" charset="0"/>
              </a:rPr>
              <a:t>1</a:t>
            </a:r>
            <a:r>
              <a:rPr lang="en-GB" sz="1250" baseline="30000" dirty="0">
                <a:solidFill>
                  <a:schemeClr val="tx1"/>
                </a:solidFill>
                <a:latin typeface="Verdana" panose="020B0604030504040204" pitchFamily="34" charset="0"/>
                <a:ea typeface="Verdana" panose="020B0604030504040204" pitchFamily="34" charset="0"/>
              </a:rPr>
              <a:t>st</a:t>
            </a:r>
            <a:r>
              <a:rPr lang="en-GB" sz="1250" dirty="0">
                <a:solidFill>
                  <a:schemeClr val="tx1"/>
                </a:solidFill>
                <a:latin typeface="Verdana" panose="020B0604030504040204" pitchFamily="34" charset="0"/>
                <a:ea typeface="Verdana" panose="020B0604030504040204" pitchFamily="34" charset="0"/>
              </a:rPr>
              <a:t> June – Pupils return to school</a:t>
            </a:r>
          </a:p>
          <a:p>
            <a:pPr algn="ctr"/>
            <a:endParaRPr lang="en-GB" sz="1250" dirty="0">
              <a:solidFill>
                <a:schemeClr val="tx1"/>
              </a:solidFill>
              <a:latin typeface="Verdana" panose="020B0604030504040204" pitchFamily="34" charset="0"/>
              <a:ea typeface="Verdana" panose="020B0604030504040204" pitchFamily="34" charset="0"/>
            </a:endParaRPr>
          </a:p>
          <a:p>
            <a:pPr algn="ctr"/>
            <a:r>
              <a:rPr lang="en-GB" sz="1250" dirty="0">
                <a:solidFill>
                  <a:schemeClr val="tx1"/>
                </a:solidFill>
                <a:latin typeface="Verdana" panose="020B0604030504040204" pitchFamily="34" charset="0"/>
                <a:ea typeface="Verdana" panose="020B0604030504040204" pitchFamily="34" charset="0"/>
              </a:rPr>
              <a:t>5</a:t>
            </a:r>
            <a:r>
              <a:rPr lang="en-GB" sz="1250" baseline="30000" dirty="0">
                <a:solidFill>
                  <a:schemeClr val="tx1"/>
                </a:solidFill>
                <a:latin typeface="Verdana" panose="020B0604030504040204" pitchFamily="34" charset="0"/>
                <a:ea typeface="Verdana" panose="020B0604030504040204" pitchFamily="34" charset="0"/>
              </a:rPr>
              <a:t>th </a:t>
            </a:r>
            <a:r>
              <a:rPr lang="en-GB" sz="1250" dirty="0">
                <a:solidFill>
                  <a:schemeClr val="tx1"/>
                </a:solidFill>
                <a:latin typeface="Verdana" panose="020B0604030504040204" pitchFamily="34" charset="0"/>
                <a:ea typeface="Verdana" panose="020B0604030504040204" pitchFamily="34" charset="0"/>
              </a:rPr>
              <a:t>-8</a:t>
            </a:r>
            <a:r>
              <a:rPr lang="en-GB" sz="1250" baseline="30000" dirty="0">
                <a:solidFill>
                  <a:schemeClr val="tx1"/>
                </a:solidFill>
                <a:latin typeface="Verdana" panose="020B0604030504040204" pitchFamily="34" charset="0"/>
                <a:ea typeface="Verdana" panose="020B0604030504040204" pitchFamily="34" charset="0"/>
              </a:rPr>
              <a:t>th</a:t>
            </a:r>
            <a:r>
              <a:rPr lang="en-GB" sz="1250" dirty="0">
                <a:solidFill>
                  <a:schemeClr val="tx1"/>
                </a:solidFill>
                <a:latin typeface="Verdana" panose="020B0604030504040204" pitchFamily="34" charset="0"/>
                <a:ea typeface="Verdana" panose="020B0604030504040204" pitchFamily="34" charset="0"/>
              </a:rPr>
              <a:t> June – PGL – Year 6</a:t>
            </a:r>
          </a:p>
          <a:p>
            <a:pPr algn="ctr"/>
            <a:endParaRPr lang="en-GB" sz="1250" dirty="0">
              <a:solidFill>
                <a:schemeClr val="tx1"/>
              </a:solidFill>
              <a:latin typeface="Verdana" panose="020B0604030504040204" pitchFamily="34" charset="0"/>
              <a:ea typeface="Verdana" panose="020B0604030504040204" pitchFamily="34" charset="0"/>
            </a:endParaRPr>
          </a:p>
          <a:p>
            <a:pPr algn="ctr"/>
            <a:r>
              <a:rPr lang="en-GB" sz="1250" dirty="0">
                <a:solidFill>
                  <a:schemeClr val="tx1"/>
                </a:solidFill>
                <a:latin typeface="Verdana" panose="020B0604030504040204" pitchFamily="34" charset="0"/>
                <a:ea typeface="Verdana" panose="020B0604030504040204" pitchFamily="34" charset="0"/>
              </a:rPr>
              <a:t>15</a:t>
            </a:r>
            <a:r>
              <a:rPr lang="en-GB" sz="1250" baseline="30000" dirty="0">
                <a:solidFill>
                  <a:schemeClr val="tx1"/>
                </a:solidFill>
                <a:latin typeface="Verdana" panose="020B0604030504040204" pitchFamily="34" charset="0"/>
                <a:ea typeface="Verdana" panose="020B0604030504040204" pitchFamily="34" charset="0"/>
              </a:rPr>
              <a:t>th</a:t>
            </a:r>
            <a:r>
              <a:rPr lang="en-GB" sz="1250" dirty="0">
                <a:solidFill>
                  <a:schemeClr val="tx1"/>
                </a:solidFill>
                <a:latin typeface="Verdana" panose="020B0604030504040204" pitchFamily="34" charset="0"/>
                <a:ea typeface="Verdana" panose="020B0604030504040204" pitchFamily="34" charset="0"/>
              </a:rPr>
              <a:t> June – Nursery Sports Day</a:t>
            </a:r>
          </a:p>
          <a:p>
            <a:pPr algn="ctr"/>
            <a:endParaRPr lang="en-GB" sz="1250" dirty="0">
              <a:solidFill>
                <a:schemeClr val="tx1"/>
              </a:solidFill>
              <a:latin typeface="Verdana" panose="020B0604030504040204" pitchFamily="34" charset="0"/>
              <a:ea typeface="Verdana" panose="020B0604030504040204" pitchFamily="34" charset="0"/>
            </a:endParaRPr>
          </a:p>
          <a:p>
            <a:pPr algn="ctr"/>
            <a:r>
              <a:rPr lang="en-GB" sz="1250" dirty="0">
                <a:solidFill>
                  <a:schemeClr val="tx1"/>
                </a:solidFill>
                <a:latin typeface="Verdana" panose="020B0604030504040204" pitchFamily="34" charset="0"/>
                <a:ea typeface="Verdana" panose="020B0604030504040204" pitchFamily="34" charset="0"/>
              </a:rPr>
              <a:t>16</a:t>
            </a:r>
            <a:r>
              <a:rPr lang="en-GB" sz="1250" baseline="30000" dirty="0">
                <a:solidFill>
                  <a:schemeClr val="tx1"/>
                </a:solidFill>
                <a:latin typeface="Verdana" panose="020B0604030504040204" pitchFamily="34" charset="0"/>
                <a:ea typeface="Verdana" panose="020B0604030504040204" pitchFamily="34" charset="0"/>
              </a:rPr>
              <a:t>th</a:t>
            </a:r>
            <a:r>
              <a:rPr lang="en-GB" sz="1250" dirty="0">
                <a:solidFill>
                  <a:schemeClr val="tx1"/>
                </a:solidFill>
                <a:latin typeface="Verdana" panose="020B0604030504040204" pitchFamily="34" charset="0"/>
                <a:ea typeface="Verdana" panose="020B0604030504040204" pitchFamily="34" charset="0"/>
              </a:rPr>
              <a:t> June- Reception &amp; KS1 Sports Day</a:t>
            </a:r>
          </a:p>
          <a:p>
            <a:pPr algn="ctr"/>
            <a:endParaRPr lang="en-GB" sz="1250" dirty="0">
              <a:solidFill>
                <a:schemeClr val="tx1"/>
              </a:solidFill>
              <a:latin typeface="Verdana" panose="020B0604030504040204" pitchFamily="34" charset="0"/>
              <a:ea typeface="Verdana" panose="020B0604030504040204" pitchFamily="34" charset="0"/>
            </a:endParaRPr>
          </a:p>
          <a:p>
            <a:pPr algn="ctr"/>
            <a:r>
              <a:rPr lang="en-GB" sz="1250" dirty="0">
                <a:solidFill>
                  <a:schemeClr val="tx1"/>
                </a:solidFill>
                <a:latin typeface="Verdana" panose="020B0604030504040204" pitchFamily="34" charset="0"/>
                <a:ea typeface="Verdana" panose="020B0604030504040204" pitchFamily="34" charset="0"/>
              </a:rPr>
              <a:t>18</a:t>
            </a:r>
            <a:r>
              <a:rPr lang="en-GB" sz="1250" baseline="30000" dirty="0">
                <a:solidFill>
                  <a:schemeClr val="tx1"/>
                </a:solidFill>
                <a:latin typeface="Verdana" panose="020B0604030504040204" pitchFamily="34" charset="0"/>
                <a:ea typeface="Verdana" panose="020B0604030504040204" pitchFamily="34" charset="0"/>
              </a:rPr>
              <a:t>th</a:t>
            </a:r>
            <a:r>
              <a:rPr lang="en-GB" sz="1250" dirty="0">
                <a:solidFill>
                  <a:schemeClr val="tx1"/>
                </a:solidFill>
                <a:latin typeface="Verdana" panose="020B0604030504040204" pitchFamily="34" charset="0"/>
                <a:ea typeface="Verdana" panose="020B0604030504040204" pitchFamily="34" charset="0"/>
              </a:rPr>
              <a:t> June – KS2 Sports Day</a:t>
            </a:r>
          </a:p>
          <a:p>
            <a:pPr algn="ctr"/>
            <a:endParaRPr lang="en-GB" sz="1250" dirty="0">
              <a:solidFill>
                <a:schemeClr val="tx1"/>
              </a:solidFill>
              <a:latin typeface="Verdana" panose="020B0604030504040204" pitchFamily="34" charset="0"/>
              <a:ea typeface="Verdana" panose="020B0604030504040204" pitchFamily="34" charset="0"/>
            </a:endParaRPr>
          </a:p>
          <a:p>
            <a:pPr algn="ctr"/>
            <a:r>
              <a:rPr lang="en-GB" sz="1250" dirty="0">
                <a:solidFill>
                  <a:schemeClr val="tx1"/>
                </a:solidFill>
                <a:latin typeface="Verdana" panose="020B0604030504040204" pitchFamily="34" charset="0"/>
                <a:ea typeface="Verdana" panose="020B0604030504040204" pitchFamily="34" charset="0"/>
              </a:rPr>
              <a:t>19</a:t>
            </a:r>
            <a:r>
              <a:rPr lang="en-GB" sz="1250" baseline="30000" dirty="0">
                <a:solidFill>
                  <a:schemeClr val="tx1"/>
                </a:solidFill>
                <a:latin typeface="Verdana" panose="020B0604030504040204" pitchFamily="34" charset="0"/>
                <a:ea typeface="Verdana" panose="020B0604030504040204" pitchFamily="34" charset="0"/>
              </a:rPr>
              <a:t>th</a:t>
            </a:r>
            <a:r>
              <a:rPr lang="en-GB" sz="1250" dirty="0">
                <a:solidFill>
                  <a:schemeClr val="tx1"/>
                </a:solidFill>
                <a:latin typeface="Verdana" panose="020B0604030504040204" pitchFamily="34" charset="0"/>
                <a:ea typeface="Verdana" panose="020B0604030504040204" pitchFamily="34" charset="0"/>
              </a:rPr>
              <a:t> June – PTA School Discos</a:t>
            </a:r>
          </a:p>
          <a:p>
            <a:pPr algn="ctr"/>
            <a:endParaRPr lang="en-GB" sz="1250" dirty="0">
              <a:solidFill>
                <a:schemeClr val="tx1"/>
              </a:solidFill>
              <a:latin typeface="Verdana" panose="020B0604030504040204" pitchFamily="34" charset="0"/>
              <a:ea typeface="Verdana" panose="020B0604030504040204" pitchFamily="34" charset="0"/>
            </a:endParaRPr>
          </a:p>
          <a:p>
            <a:pPr algn="ctr"/>
            <a:r>
              <a:rPr lang="en-GB" sz="1250" dirty="0">
                <a:solidFill>
                  <a:schemeClr val="tx1"/>
                </a:solidFill>
                <a:latin typeface="Verdana" panose="020B0604030504040204" pitchFamily="34" charset="0"/>
                <a:ea typeface="Verdana" panose="020B0604030504040204" pitchFamily="34" charset="0"/>
              </a:rPr>
              <a:t>25</a:t>
            </a:r>
            <a:r>
              <a:rPr lang="en-GB" sz="1250" baseline="30000" dirty="0">
                <a:solidFill>
                  <a:schemeClr val="tx1"/>
                </a:solidFill>
                <a:latin typeface="Verdana" panose="020B0604030504040204" pitchFamily="34" charset="0"/>
                <a:ea typeface="Verdana" panose="020B0604030504040204" pitchFamily="34" charset="0"/>
              </a:rPr>
              <a:t>th</a:t>
            </a:r>
            <a:r>
              <a:rPr lang="en-GB" sz="1250" dirty="0">
                <a:solidFill>
                  <a:schemeClr val="tx1"/>
                </a:solidFill>
                <a:latin typeface="Verdana" panose="020B0604030504040204" pitchFamily="34" charset="0"/>
                <a:ea typeface="Verdana" panose="020B0604030504040204" pitchFamily="34" charset="0"/>
              </a:rPr>
              <a:t> June - Science museum trip – Year 5</a:t>
            </a:r>
          </a:p>
          <a:p>
            <a:pPr algn="ctr"/>
            <a:endParaRPr lang="en-GB" sz="1250" dirty="0">
              <a:solidFill>
                <a:schemeClr val="tx1"/>
              </a:solidFill>
              <a:latin typeface="Verdana" panose="020B0604030504040204" pitchFamily="34" charset="0"/>
              <a:ea typeface="Verdana" panose="020B0604030504040204" pitchFamily="34" charset="0"/>
            </a:endParaRPr>
          </a:p>
          <a:p>
            <a:pPr algn="ctr"/>
            <a:r>
              <a:rPr lang="en-GB" sz="1250" dirty="0">
                <a:solidFill>
                  <a:schemeClr val="tx1"/>
                </a:solidFill>
                <a:latin typeface="Verdana" panose="020B0604030504040204" pitchFamily="34" charset="0"/>
                <a:ea typeface="Verdana" panose="020B0604030504040204" pitchFamily="34" charset="0"/>
              </a:rPr>
              <a:t>2</a:t>
            </a:r>
            <a:r>
              <a:rPr lang="en-GB" sz="1250" baseline="30000" dirty="0">
                <a:solidFill>
                  <a:schemeClr val="tx1"/>
                </a:solidFill>
                <a:latin typeface="Verdana" panose="020B0604030504040204" pitchFamily="34" charset="0"/>
                <a:ea typeface="Verdana" panose="020B0604030504040204" pitchFamily="34" charset="0"/>
              </a:rPr>
              <a:t>nd</a:t>
            </a:r>
            <a:r>
              <a:rPr lang="en-GB" sz="1250" dirty="0">
                <a:solidFill>
                  <a:schemeClr val="tx1"/>
                </a:solidFill>
                <a:latin typeface="Verdana" panose="020B0604030504040204" pitchFamily="34" charset="0"/>
                <a:ea typeface="Verdana" panose="020B0604030504040204" pitchFamily="34" charset="0"/>
              </a:rPr>
              <a:t> July – Cinema &amp; Bowling Trip – Year 6 </a:t>
            </a:r>
          </a:p>
          <a:p>
            <a:pPr algn="ctr"/>
            <a:endParaRPr lang="en-GB" sz="1250" dirty="0">
              <a:solidFill>
                <a:schemeClr val="tx1"/>
              </a:solidFill>
              <a:latin typeface="Verdana" panose="020B0604030504040204" pitchFamily="34" charset="0"/>
              <a:ea typeface="Verdana" panose="020B0604030504040204" pitchFamily="34" charset="0"/>
            </a:endParaRPr>
          </a:p>
          <a:p>
            <a:pPr algn="ctr"/>
            <a:r>
              <a:rPr lang="en-GB" sz="1250" dirty="0">
                <a:solidFill>
                  <a:schemeClr val="tx1"/>
                </a:solidFill>
                <a:latin typeface="Verdana" panose="020B0604030504040204" pitchFamily="34" charset="0"/>
                <a:ea typeface="Verdana" panose="020B0604030504040204" pitchFamily="34" charset="0"/>
              </a:rPr>
              <a:t>9</a:t>
            </a:r>
            <a:r>
              <a:rPr lang="en-GB" sz="1250" baseline="30000" dirty="0">
                <a:solidFill>
                  <a:schemeClr val="tx1"/>
                </a:solidFill>
                <a:latin typeface="Verdana" panose="020B0604030504040204" pitchFamily="34" charset="0"/>
                <a:ea typeface="Verdana" panose="020B0604030504040204" pitchFamily="34" charset="0"/>
              </a:rPr>
              <a:t>th</a:t>
            </a:r>
            <a:r>
              <a:rPr lang="en-GB" sz="1250" dirty="0">
                <a:solidFill>
                  <a:schemeClr val="tx1"/>
                </a:solidFill>
                <a:latin typeface="Verdana" panose="020B0604030504040204" pitchFamily="34" charset="0"/>
                <a:ea typeface="Verdana" panose="020B0604030504040204" pitchFamily="34" charset="0"/>
              </a:rPr>
              <a:t> July National Gallery Trip – Year 4 </a:t>
            </a:r>
          </a:p>
          <a:p>
            <a:pPr algn="ctr"/>
            <a:endParaRPr lang="en-GB" sz="1250" dirty="0">
              <a:solidFill>
                <a:schemeClr val="tx1"/>
              </a:solidFill>
              <a:latin typeface="Verdana" panose="020B0604030504040204" pitchFamily="34" charset="0"/>
              <a:ea typeface="Verdana" panose="020B0604030504040204" pitchFamily="34" charset="0"/>
            </a:endParaRPr>
          </a:p>
          <a:p>
            <a:pPr algn="ctr"/>
            <a:r>
              <a:rPr lang="en-GB" sz="1250" dirty="0">
                <a:solidFill>
                  <a:schemeClr val="tx1"/>
                </a:solidFill>
                <a:latin typeface="Verdana" panose="020B0604030504040204" pitchFamily="34" charset="0"/>
                <a:ea typeface="Verdana" panose="020B0604030504040204" pitchFamily="34" charset="0"/>
              </a:rPr>
              <a:t>9</a:t>
            </a:r>
            <a:r>
              <a:rPr lang="en-GB" sz="1250" baseline="30000" dirty="0">
                <a:solidFill>
                  <a:schemeClr val="tx1"/>
                </a:solidFill>
                <a:latin typeface="Verdana" panose="020B0604030504040204" pitchFamily="34" charset="0"/>
                <a:ea typeface="Verdana" panose="020B0604030504040204" pitchFamily="34" charset="0"/>
              </a:rPr>
              <a:t>th / </a:t>
            </a:r>
            <a:r>
              <a:rPr lang="en-GB" sz="1250" dirty="0">
                <a:solidFill>
                  <a:schemeClr val="tx1"/>
                </a:solidFill>
                <a:latin typeface="Verdana" panose="020B0604030504040204" pitchFamily="34" charset="0"/>
                <a:ea typeface="Verdana" panose="020B0604030504040204" pitchFamily="34" charset="0"/>
              </a:rPr>
              <a:t>10</a:t>
            </a:r>
            <a:r>
              <a:rPr lang="en-GB" sz="1250" baseline="30000" dirty="0">
                <a:solidFill>
                  <a:schemeClr val="tx1"/>
                </a:solidFill>
                <a:latin typeface="Verdana" panose="020B0604030504040204" pitchFamily="34" charset="0"/>
                <a:ea typeface="Verdana" panose="020B0604030504040204" pitchFamily="34" charset="0"/>
              </a:rPr>
              <a:t>th</a:t>
            </a:r>
            <a:r>
              <a:rPr lang="en-GB" sz="1250" dirty="0">
                <a:solidFill>
                  <a:schemeClr val="tx1"/>
                </a:solidFill>
                <a:latin typeface="Verdana" panose="020B0604030504040204" pitchFamily="34" charset="0"/>
                <a:ea typeface="Verdana" panose="020B0604030504040204" pitchFamily="34" charset="0"/>
              </a:rPr>
              <a:t> July – Year 6 Production</a:t>
            </a:r>
          </a:p>
          <a:p>
            <a:pPr algn="ctr"/>
            <a:endParaRPr lang="en-GB" sz="1250" dirty="0">
              <a:solidFill>
                <a:schemeClr val="tx1"/>
              </a:solidFill>
              <a:latin typeface="Verdana" panose="020B0604030504040204" pitchFamily="34" charset="0"/>
              <a:ea typeface="Verdana" panose="020B0604030504040204" pitchFamily="34" charset="0"/>
            </a:endParaRPr>
          </a:p>
          <a:p>
            <a:pPr algn="ctr"/>
            <a:r>
              <a:rPr lang="en-GB" sz="1250" dirty="0">
                <a:solidFill>
                  <a:schemeClr val="tx1"/>
                </a:solidFill>
                <a:latin typeface="Verdana" panose="020B0604030504040204" pitchFamily="34" charset="0"/>
                <a:ea typeface="Verdana" panose="020B0604030504040204" pitchFamily="34" charset="0"/>
              </a:rPr>
              <a:t>16</a:t>
            </a:r>
            <a:r>
              <a:rPr lang="en-GB" sz="1250" baseline="30000" dirty="0">
                <a:solidFill>
                  <a:schemeClr val="tx1"/>
                </a:solidFill>
                <a:latin typeface="Verdana" panose="020B0604030504040204" pitchFamily="34" charset="0"/>
                <a:ea typeface="Verdana" panose="020B0604030504040204" pitchFamily="34" charset="0"/>
              </a:rPr>
              <a:t>th</a:t>
            </a:r>
            <a:r>
              <a:rPr lang="en-GB" sz="1250" dirty="0">
                <a:solidFill>
                  <a:schemeClr val="tx1"/>
                </a:solidFill>
                <a:latin typeface="Verdana" panose="020B0604030504040204" pitchFamily="34" charset="0"/>
                <a:ea typeface="Verdana" panose="020B0604030504040204" pitchFamily="34" charset="0"/>
              </a:rPr>
              <a:t> July – Year 6 Leavers Assembly &amp; Prom</a:t>
            </a:r>
          </a:p>
          <a:p>
            <a:pPr algn="ctr"/>
            <a:endParaRPr lang="en-GB" sz="1250" dirty="0">
              <a:solidFill>
                <a:schemeClr val="tx1"/>
              </a:solidFill>
              <a:latin typeface="Verdana" panose="020B0604030504040204" pitchFamily="34" charset="0"/>
              <a:ea typeface="Verdana" panose="020B0604030504040204" pitchFamily="34" charset="0"/>
            </a:endParaRPr>
          </a:p>
          <a:p>
            <a:pPr algn="ctr"/>
            <a:endParaRPr lang="en-GB" sz="1250" dirty="0">
              <a:solidFill>
                <a:schemeClr val="tx1"/>
              </a:solidFill>
              <a:latin typeface="Verdana" panose="020B0604030504040204" pitchFamily="34" charset="0"/>
              <a:ea typeface="Verdana" panose="020B0604030504040204" pitchFamily="34" charset="0"/>
            </a:endParaRPr>
          </a:p>
          <a:p>
            <a:pPr algn="ctr"/>
            <a:r>
              <a:rPr lang="en-GB" sz="1250" dirty="0">
                <a:solidFill>
                  <a:schemeClr val="tx1"/>
                </a:solidFill>
                <a:latin typeface="Verdana" panose="020B0604030504040204" pitchFamily="34" charset="0"/>
                <a:ea typeface="Verdana" panose="020B0604030504040204" pitchFamily="34" charset="0"/>
              </a:rPr>
              <a:t>17</a:t>
            </a:r>
            <a:r>
              <a:rPr lang="en-GB" sz="1250" baseline="30000" dirty="0">
                <a:solidFill>
                  <a:schemeClr val="tx1"/>
                </a:solidFill>
                <a:latin typeface="Verdana" panose="020B0604030504040204" pitchFamily="34" charset="0"/>
                <a:ea typeface="Verdana" panose="020B0604030504040204" pitchFamily="34" charset="0"/>
              </a:rPr>
              <a:t>th</a:t>
            </a:r>
            <a:r>
              <a:rPr lang="en-GB" sz="1250" dirty="0">
                <a:solidFill>
                  <a:schemeClr val="tx1"/>
                </a:solidFill>
                <a:latin typeface="Verdana" panose="020B0604030504040204" pitchFamily="34" charset="0"/>
                <a:ea typeface="Verdana" panose="020B0604030504040204" pitchFamily="34" charset="0"/>
              </a:rPr>
              <a:t> July – End of summer term, school closes at 1.30pm</a:t>
            </a:r>
          </a:p>
          <a:p>
            <a:pPr algn="ctr"/>
            <a:endParaRPr lang="en-GB" sz="1250" dirty="0">
              <a:solidFill>
                <a:schemeClr val="tx1"/>
              </a:solidFill>
              <a:latin typeface="Verdana" panose="020B0604030504040204" pitchFamily="34" charset="0"/>
              <a:ea typeface="Verdana" panose="020B0604030504040204" pitchFamily="34" charset="0"/>
            </a:endParaRPr>
          </a:p>
          <a:p>
            <a:pPr algn="ctr"/>
            <a:endParaRPr lang="en-GB" sz="1250" dirty="0">
              <a:solidFill>
                <a:schemeClr val="tx1"/>
              </a:solidFill>
              <a:latin typeface="Verdana" panose="020B0604030504040204" pitchFamily="34" charset="0"/>
              <a:ea typeface="Verdana" panose="020B0604030504040204" pitchFamily="34" charset="0"/>
            </a:endParaRPr>
          </a:p>
          <a:p>
            <a:pPr algn="ctr"/>
            <a:endParaRPr lang="en-GB" sz="1250" dirty="0">
              <a:solidFill>
                <a:schemeClr val="tx1"/>
              </a:solidFill>
              <a:latin typeface="Verdana" panose="020B0604030504040204" pitchFamily="34" charset="0"/>
              <a:ea typeface="Verdana" panose="020B0604030504040204" pitchFamily="34" charset="0"/>
            </a:endParaRPr>
          </a:p>
          <a:p>
            <a:pPr algn="ctr"/>
            <a:endParaRPr lang="en-GB" sz="1250"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400" b="1"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u="sng"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pPr algn="ctr"/>
            <a:endParaRPr lang="en-GB" sz="1200" b="1" dirty="0">
              <a:solidFill>
                <a:schemeClr val="tx1"/>
              </a:solidFill>
              <a:latin typeface="Verdana" panose="020B0604030504040204" pitchFamily="34" charset="0"/>
              <a:ea typeface="Verdana" panose="020B0604030504040204" pitchFamily="34" charset="0"/>
            </a:endParaRPr>
          </a:p>
          <a:p>
            <a:endParaRPr lang="en-GB" sz="1200" dirty="0">
              <a:solidFill>
                <a:schemeClr val="tx1"/>
              </a:solidFill>
              <a:latin typeface="Verdana" panose="020B0604030504040204" pitchFamily="34" charset="0"/>
              <a:ea typeface="Verdana" panose="020B0604030504040204" pitchFamily="34" charset="0"/>
            </a:endParaRPr>
          </a:p>
          <a:p>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a:p>
            <a:pPr algn="ctr"/>
            <a:endParaRPr lang="en-GB" sz="1200" dirty="0">
              <a:solidFill>
                <a:schemeClr val="tx1"/>
              </a:solidFill>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35580408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lipFill>
          <a:blip xmlns:r="http://schemas.openxmlformats.org/officeDocument/2006/relationships" r:embed="rId1"/>
          <a:tile tx="0" ty="0" sx="100000" sy="100000" flip="none" algn="tl"/>
        </a:blipFill>
        <a:ln w="38100">
          <a:solidFill>
            <a:srgbClr val="45734A"/>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66862</TotalTime>
  <Words>1210</Words>
  <Application>Microsoft Office PowerPoint</Application>
  <PresentationFormat>A4 Paper (210x297 mm)</PresentationFormat>
  <Paragraphs>310</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arial</vt:lpstr>
      <vt:lpstr>Calibri</vt:lpstr>
      <vt:lpstr>Calibri Light</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Nathan Groom</dc:creator>
  <cp:lastModifiedBy>Sarah Duhigg</cp:lastModifiedBy>
  <cp:revision>1784</cp:revision>
  <cp:lastPrinted>2025-02-13T14:21:41Z</cp:lastPrinted>
  <dcterms:created xsi:type="dcterms:W3CDTF">2023-12-19T14:08:25Z</dcterms:created>
  <dcterms:modified xsi:type="dcterms:W3CDTF">2026-05-08T13:35:36Z</dcterms:modified>
</cp:coreProperties>
</file>