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3" r:id="rId3"/>
    <p:sldId id="264" r:id="rId4"/>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DUHIGG" initials="SD" lastIdx="1" clrIdx="0">
    <p:extLst>
      <p:ext uri="{19B8F6BF-5375-455C-9EA6-DF929625EA0E}">
        <p15:presenceInfo xmlns:p15="http://schemas.microsoft.com/office/powerpoint/2012/main" userId="S-1-5-21-2091947680-1114732010-3540278940-124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5734A"/>
    <a:srgbClr val="385723"/>
    <a:srgbClr val="EDD068"/>
    <a:srgbClr val="FF0909"/>
    <a:srgbClr val="DA0000"/>
    <a:srgbClr val="4B1A15"/>
    <a:srgbClr val="FF3300"/>
    <a:srgbClr val="D3DED4"/>
    <a:srgbClr val="993300"/>
    <a:srgbClr val="BCDB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53" autoAdjust="0"/>
    <p:restoredTop sz="94660"/>
  </p:normalViewPr>
  <p:slideViewPr>
    <p:cSldViewPr snapToGrid="0">
      <p:cViewPr varScale="1">
        <p:scale>
          <a:sx n="60" d="100"/>
          <a:sy n="60" d="100"/>
        </p:scale>
        <p:origin x="2510"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0EEDE84-9470-4811-A59C-8957EDF0E8F3}"/>
              </a:ext>
            </a:extLst>
          </p:cNvPr>
          <p:cNvPicPr>
            <a:picLocks noChangeAspect="1"/>
          </p:cNvPicPr>
          <p:nvPr userDrawn="1"/>
        </p:nvPicPr>
        <p:blipFill rotWithShape="1">
          <a:blip r:embed="rId2"/>
          <a:srcRect t="20037" b="17609"/>
          <a:stretch/>
        </p:blipFill>
        <p:spPr>
          <a:xfrm>
            <a:off x="572386" y="3228622"/>
            <a:ext cx="5713228" cy="3448756"/>
          </a:xfrm>
          <a:prstGeom prst="rect">
            <a:avLst/>
          </a:prstGeom>
        </p:spPr>
      </p:pic>
      <p:sp>
        <p:nvSpPr>
          <p:cNvPr id="8" name="Rectangle 7">
            <a:extLst>
              <a:ext uri="{FF2B5EF4-FFF2-40B4-BE49-F238E27FC236}">
                <a16:creationId xmlns:a16="http://schemas.microsoft.com/office/drawing/2014/main" id="{A32719EB-4E17-407E-85F9-38E93E0BE180}"/>
              </a:ext>
            </a:extLst>
          </p:cNvPr>
          <p:cNvSpPr/>
          <p:nvPr userDrawn="1"/>
        </p:nvSpPr>
        <p:spPr>
          <a:xfrm>
            <a:off x="0" y="0"/>
            <a:ext cx="6858000" cy="9906000"/>
          </a:xfrm>
          <a:prstGeom prst="rect">
            <a:avLst/>
          </a:prstGeom>
          <a:solidFill>
            <a:schemeClr val="bg1">
              <a:alpha val="74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390255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1B4CA92-B15C-4561-816F-8BE33BC7B5EB}"/>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25008" b="22621"/>
          <a:stretch/>
        </p:blipFill>
        <p:spPr>
          <a:xfrm>
            <a:off x="0" y="3411636"/>
            <a:ext cx="6858000" cy="3477127"/>
          </a:xfrm>
          <a:prstGeom prst="rect">
            <a:avLst/>
          </a:prstGeom>
        </p:spPr>
      </p:pic>
      <p:sp>
        <p:nvSpPr>
          <p:cNvPr id="12" name="Rectangle 11">
            <a:extLst>
              <a:ext uri="{FF2B5EF4-FFF2-40B4-BE49-F238E27FC236}">
                <a16:creationId xmlns:a16="http://schemas.microsoft.com/office/drawing/2014/main" id="{EF15F6D3-4DCC-4140-A67B-0EEE7448E461}"/>
              </a:ext>
            </a:extLst>
          </p:cNvPr>
          <p:cNvSpPr/>
          <p:nvPr userDrawn="1"/>
        </p:nvSpPr>
        <p:spPr>
          <a:xfrm>
            <a:off x="0" y="0"/>
            <a:ext cx="6858000" cy="9906000"/>
          </a:xfrm>
          <a:prstGeom prst="rect">
            <a:avLst/>
          </a:prstGeom>
          <a:solidFill>
            <a:schemeClr val="bg1">
              <a:alpha val="74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9698389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EA181D5-1A52-44CF-8254-82E4701AD8A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25008" b="22621"/>
          <a:stretch/>
        </p:blipFill>
        <p:spPr>
          <a:xfrm>
            <a:off x="0" y="3411636"/>
            <a:ext cx="6858000" cy="3477127"/>
          </a:xfrm>
          <a:prstGeom prst="rect">
            <a:avLst/>
          </a:prstGeom>
        </p:spPr>
      </p:pic>
      <p:sp>
        <p:nvSpPr>
          <p:cNvPr id="8" name="Rectangle 7">
            <a:extLst>
              <a:ext uri="{FF2B5EF4-FFF2-40B4-BE49-F238E27FC236}">
                <a16:creationId xmlns:a16="http://schemas.microsoft.com/office/drawing/2014/main" id="{118FAD63-F547-4105-B955-4FBE3AED9ACE}"/>
              </a:ext>
            </a:extLst>
          </p:cNvPr>
          <p:cNvSpPr/>
          <p:nvPr userDrawn="1"/>
        </p:nvSpPr>
        <p:spPr>
          <a:xfrm>
            <a:off x="0" y="0"/>
            <a:ext cx="6858000" cy="9906000"/>
          </a:xfrm>
          <a:prstGeom prst="rect">
            <a:avLst/>
          </a:prstGeom>
          <a:solidFill>
            <a:schemeClr val="bg1">
              <a:alpha val="74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3039785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EF97108-28A1-4816-82CB-F6457B11E00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25008" b="22621"/>
          <a:stretch/>
        </p:blipFill>
        <p:spPr>
          <a:xfrm>
            <a:off x="0" y="3411636"/>
            <a:ext cx="6858000" cy="3477127"/>
          </a:xfrm>
          <a:prstGeom prst="rect">
            <a:avLst/>
          </a:prstGeom>
        </p:spPr>
      </p:pic>
      <p:sp>
        <p:nvSpPr>
          <p:cNvPr id="9" name="Rectangle 8">
            <a:extLst>
              <a:ext uri="{FF2B5EF4-FFF2-40B4-BE49-F238E27FC236}">
                <a16:creationId xmlns:a16="http://schemas.microsoft.com/office/drawing/2014/main" id="{3075319C-0C12-40E0-87D3-5BC17AF295B1}"/>
              </a:ext>
            </a:extLst>
          </p:cNvPr>
          <p:cNvSpPr/>
          <p:nvPr userDrawn="1"/>
        </p:nvSpPr>
        <p:spPr>
          <a:xfrm>
            <a:off x="0" y="0"/>
            <a:ext cx="6858000" cy="9906000"/>
          </a:xfrm>
          <a:prstGeom prst="rect">
            <a:avLst/>
          </a:prstGeom>
          <a:solidFill>
            <a:schemeClr val="bg1">
              <a:alpha val="74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151620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FB56FA-982C-4FD6-8729-BE927B9ADAC7}" type="datetimeFigureOut">
              <a:rPr lang="en-GB" smtClean="0"/>
              <a:t>19/09/2025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5333282-68F5-4C50-83DA-FF6D969CBF12}" type="slidenum">
              <a:rPr lang="en-GB" smtClean="0"/>
              <a:t>‹#›</a:t>
            </a:fld>
            <a:endParaRPr lang="en-GB" dirty="0"/>
          </a:p>
        </p:txBody>
      </p:sp>
    </p:spTree>
    <p:extLst>
      <p:ext uri="{BB962C8B-B14F-4D97-AF65-F5344CB8AC3E}">
        <p14:creationId xmlns:p14="http://schemas.microsoft.com/office/powerpoint/2010/main" val="1378961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FB56FA-982C-4FD6-8729-BE927B9ADAC7}" type="datetimeFigureOut">
              <a:rPr lang="en-GB" smtClean="0"/>
              <a:t>19/09/2025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5333282-68F5-4C50-83DA-FF6D969CBF12}" type="slidenum">
              <a:rPr lang="en-GB" smtClean="0"/>
              <a:t>‹#›</a:t>
            </a:fld>
            <a:endParaRPr lang="en-GB" dirty="0"/>
          </a:p>
        </p:txBody>
      </p:sp>
    </p:spTree>
    <p:extLst>
      <p:ext uri="{BB962C8B-B14F-4D97-AF65-F5344CB8AC3E}">
        <p14:creationId xmlns:p14="http://schemas.microsoft.com/office/powerpoint/2010/main" val="24581541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FB56FA-982C-4FD6-8729-BE927B9ADAC7}" type="datetimeFigureOut">
              <a:rPr lang="en-GB" smtClean="0"/>
              <a:t>19/09/2025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5333282-68F5-4C50-83DA-FF6D969CBF12}" type="slidenum">
              <a:rPr lang="en-GB" smtClean="0"/>
              <a:t>‹#›</a:t>
            </a:fld>
            <a:endParaRPr lang="en-GB" dirty="0"/>
          </a:p>
        </p:txBody>
      </p:sp>
    </p:spTree>
    <p:extLst>
      <p:ext uri="{BB962C8B-B14F-4D97-AF65-F5344CB8AC3E}">
        <p14:creationId xmlns:p14="http://schemas.microsoft.com/office/powerpoint/2010/main" val="350909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6FB56FA-982C-4FD6-8729-BE927B9ADAC7}" type="datetimeFigureOut">
              <a:rPr lang="en-GB" smtClean="0"/>
              <a:t>19/09/2025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5333282-68F5-4C50-83DA-FF6D969CBF12}" type="slidenum">
              <a:rPr lang="en-GB" smtClean="0"/>
              <a:t>‹#›</a:t>
            </a:fld>
            <a:endParaRPr lang="en-GB" dirty="0"/>
          </a:p>
        </p:txBody>
      </p:sp>
    </p:spTree>
    <p:extLst>
      <p:ext uri="{BB962C8B-B14F-4D97-AF65-F5344CB8AC3E}">
        <p14:creationId xmlns:p14="http://schemas.microsoft.com/office/powerpoint/2010/main" val="1450386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6FB56FA-982C-4FD6-8729-BE927B9ADAC7}" type="datetimeFigureOut">
              <a:rPr lang="en-GB" smtClean="0"/>
              <a:t>19/09/2025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5333282-68F5-4C50-83DA-FF6D969CBF12}" type="slidenum">
              <a:rPr lang="en-GB" smtClean="0"/>
              <a:t>‹#›</a:t>
            </a:fld>
            <a:endParaRPr lang="en-GB" dirty="0"/>
          </a:p>
        </p:txBody>
      </p:sp>
    </p:spTree>
    <p:extLst>
      <p:ext uri="{BB962C8B-B14F-4D97-AF65-F5344CB8AC3E}">
        <p14:creationId xmlns:p14="http://schemas.microsoft.com/office/powerpoint/2010/main" val="2232473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FB56FA-982C-4FD6-8729-BE927B9ADAC7}" type="datetimeFigureOut">
              <a:rPr lang="en-GB" smtClean="0"/>
              <a:t>19/09/2025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5333282-68F5-4C50-83DA-FF6D969CBF12}" type="slidenum">
              <a:rPr lang="en-GB" smtClean="0"/>
              <a:t>‹#›</a:t>
            </a:fld>
            <a:endParaRPr lang="en-GB" dirty="0"/>
          </a:p>
        </p:txBody>
      </p:sp>
    </p:spTree>
    <p:extLst>
      <p:ext uri="{BB962C8B-B14F-4D97-AF65-F5344CB8AC3E}">
        <p14:creationId xmlns:p14="http://schemas.microsoft.com/office/powerpoint/2010/main" val="3730603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FB56FA-982C-4FD6-8729-BE927B9ADAC7}" type="datetimeFigureOut">
              <a:rPr lang="en-GB" smtClean="0"/>
              <a:t>19/09/2025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5333282-68F5-4C50-83DA-FF6D969CBF12}" type="slidenum">
              <a:rPr lang="en-GB" smtClean="0"/>
              <a:t>‹#›</a:t>
            </a:fld>
            <a:endParaRPr lang="en-GB" dirty="0"/>
          </a:p>
        </p:txBody>
      </p:sp>
    </p:spTree>
    <p:extLst>
      <p:ext uri="{BB962C8B-B14F-4D97-AF65-F5344CB8AC3E}">
        <p14:creationId xmlns:p14="http://schemas.microsoft.com/office/powerpoint/2010/main" val="287389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36FB56FA-982C-4FD6-8729-BE927B9ADAC7}" type="datetimeFigureOut">
              <a:rPr lang="en-GB" smtClean="0"/>
              <a:t>19/09/2025</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55333282-68F5-4C50-83DA-FF6D969CBF12}" type="slidenum">
              <a:rPr lang="en-GB" smtClean="0"/>
              <a:t>‹#›</a:t>
            </a:fld>
            <a:endParaRPr lang="en-GB" dirty="0"/>
          </a:p>
        </p:txBody>
      </p:sp>
    </p:spTree>
    <p:extLst>
      <p:ext uri="{BB962C8B-B14F-4D97-AF65-F5344CB8AC3E}">
        <p14:creationId xmlns:p14="http://schemas.microsoft.com/office/powerpoint/2010/main" val="3031177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hyperlink" Target="https://www.instagram.com/charvilleacademy?igshid=OGQ5ZDc2ODk2ZA==" TargetMode="Externa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hyperlink" Target="https://www.facebook.com/CharvilleAcademy" TargetMode="External"/><Relationship Id="rId10" Type="http://schemas.openxmlformats.org/officeDocument/2006/relationships/image" Target="../media/image8.png"/><Relationship Id="rId4" Type="http://schemas.openxmlformats.org/officeDocument/2006/relationships/image" Target="../media/image5.png"/><Relationship Id="rId9" Type="http://schemas.openxmlformats.org/officeDocument/2006/relationships/hyperlink" Target="https://www.charvilleacademy.org/"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mailto:office@charvilleacademy.org"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charvilleacademy.org/page/?title=Curriculum+Booklets&amp;pid=124&amp;action=saved"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E72788C0-EE4E-4CE5-9529-0B8FC2AA6803}"/>
              </a:ext>
            </a:extLst>
          </p:cNvPr>
          <p:cNvSpPr/>
          <p:nvPr/>
        </p:nvSpPr>
        <p:spPr>
          <a:xfrm>
            <a:off x="274298" y="7983682"/>
            <a:ext cx="1698203" cy="1825259"/>
          </a:xfrm>
          <a:prstGeom prst="rect">
            <a:avLst/>
          </a:prstGeom>
          <a:solidFill>
            <a:srgbClr val="EDD068">
              <a:alpha val="16000"/>
            </a:srgbClr>
          </a:solidFill>
          <a:ln w="38100">
            <a:solidFill>
              <a:srgbClr val="EDD068"/>
            </a:solidFill>
          </a:ln>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endParaRPr lang="en-GB" sz="1000" dirty="0">
              <a:solidFill>
                <a:srgbClr val="45734A"/>
              </a:solidFill>
              <a:latin typeface="Verdana" panose="020B0604030504040204" pitchFamily="34" charset="0"/>
              <a:ea typeface="Verdana" panose="020B0604030504040204" pitchFamily="34" charset="0"/>
            </a:endParaRPr>
          </a:p>
        </p:txBody>
      </p:sp>
      <p:pic>
        <p:nvPicPr>
          <p:cNvPr id="1026" name="Picture 2" descr="https://www.charvilleacademy.org/_site/images/design/value_of_the_month.png">
            <a:extLst>
              <a:ext uri="{FF2B5EF4-FFF2-40B4-BE49-F238E27FC236}">
                <a16:creationId xmlns:a16="http://schemas.microsoft.com/office/drawing/2014/main" id="{F2C4D4E3-F650-4251-AA20-5FB2227470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9577" y="8138609"/>
            <a:ext cx="1180382" cy="128279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CF55174-2099-4AA9-B7F7-704F721F3E71}"/>
              </a:ext>
            </a:extLst>
          </p:cNvPr>
          <p:cNvPicPr>
            <a:picLocks noChangeAspect="1"/>
          </p:cNvPicPr>
          <p:nvPr/>
        </p:nvPicPr>
        <p:blipFill>
          <a:blip r:embed="rId3"/>
          <a:stretch>
            <a:fillRect/>
          </a:stretch>
        </p:blipFill>
        <p:spPr>
          <a:xfrm>
            <a:off x="404695" y="318522"/>
            <a:ext cx="1020912" cy="988330"/>
          </a:xfrm>
          <a:prstGeom prst="rect">
            <a:avLst/>
          </a:prstGeom>
        </p:spPr>
      </p:pic>
      <p:sp>
        <p:nvSpPr>
          <p:cNvPr id="7" name="TextBox 6">
            <a:extLst>
              <a:ext uri="{FF2B5EF4-FFF2-40B4-BE49-F238E27FC236}">
                <a16:creationId xmlns:a16="http://schemas.microsoft.com/office/drawing/2014/main" id="{A0B9B558-6532-4A3D-93B9-C19AF05ABB33}"/>
              </a:ext>
            </a:extLst>
          </p:cNvPr>
          <p:cNvSpPr txBox="1"/>
          <p:nvPr/>
        </p:nvSpPr>
        <p:spPr>
          <a:xfrm>
            <a:off x="1623759" y="261335"/>
            <a:ext cx="4909893" cy="954107"/>
          </a:xfrm>
          <a:prstGeom prst="rect">
            <a:avLst/>
          </a:prstGeom>
          <a:noFill/>
        </p:spPr>
        <p:txBody>
          <a:bodyPr wrap="square" rtlCol="0">
            <a:spAutoFit/>
          </a:bodyPr>
          <a:lstStyle/>
          <a:p>
            <a:pPr algn="r"/>
            <a:r>
              <a:rPr lang="en-GB" sz="3600" dirty="0">
                <a:solidFill>
                  <a:srgbClr val="45734A"/>
                </a:solidFill>
                <a:latin typeface="Verdana" panose="020B0604030504040204" pitchFamily="34" charset="0"/>
                <a:ea typeface="Verdana" panose="020B0604030504040204" pitchFamily="34" charset="0"/>
              </a:rPr>
              <a:t>Weekly Newsletter</a:t>
            </a:r>
          </a:p>
          <a:p>
            <a:pPr algn="r"/>
            <a:r>
              <a:rPr lang="en-GB" dirty="0">
                <a:solidFill>
                  <a:srgbClr val="45734A"/>
                </a:solidFill>
                <a:latin typeface="Verdana" panose="020B0604030504040204" pitchFamily="34" charset="0"/>
                <a:ea typeface="Verdana" panose="020B0604030504040204" pitchFamily="34" charset="0"/>
              </a:rPr>
              <a:t>19</a:t>
            </a:r>
            <a:r>
              <a:rPr lang="en-GB" baseline="30000" dirty="0">
                <a:solidFill>
                  <a:srgbClr val="45734A"/>
                </a:solidFill>
                <a:latin typeface="Verdana" panose="020B0604030504040204" pitchFamily="34" charset="0"/>
                <a:ea typeface="Verdana" panose="020B0604030504040204" pitchFamily="34" charset="0"/>
              </a:rPr>
              <a:t>th</a:t>
            </a:r>
            <a:r>
              <a:rPr lang="en-GB" dirty="0">
                <a:solidFill>
                  <a:srgbClr val="45734A"/>
                </a:solidFill>
                <a:latin typeface="Verdana" panose="020B0604030504040204" pitchFamily="34" charset="0"/>
                <a:ea typeface="Verdana" panose="020B0604030504040204" pitchFamily="34" charset="0"/>
              </a:rPr>
              <a:t> September 2025</a:t>
            </a:r>
          </a:p>
        </p:txBody>
      </p:sp>
      <p:sp>
        <p:nvSpPr>
          <p:cNvPr id="9" name="Rectangle 8">
            <a:extLst>
              <a:ext uri="{FF2B5EF4-FFF2-40B4-BE49-F238E27FC236}">
                <a16:creationId xmlns:a16="http://schemas.microsoft.com/office/drawing/2014/main" id="{1CADF381-F457-4523-9ACD-2524AD606F81}"/>
              </a:ext>
            </a:extLst>
          </p:cNvPr>
          <p:cNvSpPr/>
          <p:nvPr/>
        </p:nvSpPr>
        <p:spPr>
          <a:xfrm>
            <a:off x="1783788" y="4479304"/>
            <a:ext cx="3429000" cy="646331"/>
          </a:xfrm>
          <a:prstGeom prst="rect">
            <a:avLst/>
          </a:prstGeom>
        </p:spPr>
        <p:txBody>
          <a:bodyPr>
            <a:spAutoFit/>
          </a:bodyPr>
          <a:lstStyle/>
          <a:p>
            <a:br>
              <a:rPr lang="en-GB" dirty="0"/>
            </a:br>
            <a:endParaRPr lang="en-GB" dirty="0"/>
          </a:p>
        </p:txBody>
      </p:sp>
      <p:cxnSp>
        <p:nvCxnSpPr>
          <p:cNvPr id="12" name="Straight Connector 11">
            <a:extLst>
              <a:ext uri="{FF2B5EF4-FFF2-40B4-BE49-F238E27FC236}">
                <a16:creationId xmlns:a16="http://schemas.microsoft.com/office/drawing/2014/main" id="{AEFA18D8-37B7-4514-96FC-CEF742C90560}"/>
              </a:ext>
            </a:extLst>
          </p:cNvPr>
          <p:cNvCxnSpPr/>
          <p:nvPr/>
        </p:nvCxnSpPr>
        <p:spPr>
          <a:xfrm>
            <a:off x="236388" y="1326145"/>
            <a:ext cx="6357036" cy="0"/>
          </a:xfrm>
          <a:prstGeom prst="line">
            <a:avLst/>
          </a:prstGeom>
          <a:ln w="28575">
            <a:solidFill>
              <a:srgbClr val="45734A"/>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44AE700B-BB20-41EE-9727-7D9B2E4C0AA8}"/>
              </a:ext>
            </a:extLst>
          </p:cNvPr>
          <p:cNvSpPr txBox="1"/>
          <p:nvPr/>
        </p:nvSpPr>
        <p:spPr>
          <a:xfrm>
            <a:off x="1717852" y="8307079"/>
            <a:ext cx="1975602" cy="553998"/>
          </a:xfrm>
          <a:prstGeom prst="rect">
            <a:avLst/>
          </a:prstGeom>
          <a:noFill/>
        </p:spPr>
        <p:txBody>
          <a:bodyPr wrap="square" rtlCol="0">
            <a:spAutoFit/>
          </a:bodyPr>
          <a:lstStyle/>
          <a:p>
            <a:endParaRPr lang="en-GB" sz="1600" b="1" dirty="0">
              <a:solidFill>
                <a:srgbClr val="45734A"/>
              </a:solidFill>
              <a:latin typeface="Verdana" panose="020B0604030504040204" pitchFamily="34" charset="0"/>
              <a:ea typeface="Verdana" panose="020B0604030504040204" pitchFamily="34" charset="0"/>
            </a:endParaRPr>
          </a:p>
          <a:p>
            <a:r>
              <a:rPr lang="en-GB" sz="1400" b="1" dirty="0">
                <a:solidFill>
                  <a:srgbClr val="45734A"/>
                </a:solidFill>
                <a:latin typeface="Verdana" panose="020B0604030504040204" pitchFamily="34" charset="0"/>
                <a:ea typeface="Verdana" panose="020B0604030504040204" pitchFamily="34" charset="0"/>
              </a:rPr>
              <a:t>     Independence</a:t>
            </a:r>
          </a:p>
        </p:txBody>
      </p:sp>
      <p:sp>
        <p:nvSpPr>
          <p:cNvPr id="4" name="Rectangle 3">
            <a:extLst>
              <a:ext uri="{FF2B5EF4-FFF2-40B4-BE49-F238E27FC236}">
                <a16:creationId xmlns:a16="http://schemas.microsoft.com/office/drawing/2014/main" id="{D11D4B83-E9F9-473A-910E-2CF27A7268ED}"/>
              </a:ext>
            </a:extLst>
          </p:cNvPr>
          <p:cNvSpPr/>
          <p:nvPr/>
        </p:nvSpPr>
        <p:spPr>
          <a:xfrm>
            <a:off x="258246" y="1420480"/>
            <a:ext cx="6287367" cy="5833830"/>
          </a:xfrm>
          <a:prstGeom prst="rect">
            <a:avLst/>
          </a:prstGeom>
          <a:solidFill>
            <a:srgbClr val="45734A">
              <a:alpha val="24000"/>
            </a:srgbClr>
          </a:solidFill>
          <a:ln w="38100">
            <a:solidFill>
              <a:srgbClr val="45734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200" dirty="0">
              <a:solidFill>
                <a:schemeClr val="tx1"/>
              </a:solidFill>
              <a:latin typeface="Verdana" panose="020B0604030504040204" pitchFamily="34" charset="0"/>
              <a:ea typeface="Verdana" panose="020B0604030504040204" pitchFamily="34" charset="0"/>
            </a:endParaRPr>
          </a:p>
          <a:p>
            <a:r>
              <a:rPr lang="en-GB" sz="1200" dirty="0">
                <a:solidFill>
                  <a:schemeClr val="tx1"/>
                </a:solidFill>
                <a:latin typeface="Verdana" panose="020B0604030504040204" pitchFamily="34" charset="0"/>
                <a:ea typeface="Verdana" panose="020B0604030504040204" pitchFamily="34" charset="0"/>
              </a:rPr>
              <a:t>Welcome to this week’s newsletter.</a:t>
            </a:r>
          </a:p>
          <a:p>
            <a:endParaRPr lang="en-GB" sz="1200" dirty="0">
              <a:solidFill>
                <a:schemeClr val="tx1"/>
              </a:solidFill>
              <a:latin typeface="Verdana" panose="020B0604030504040204" pitchFamily="34" charset="0"/>
              <a:ea typeface="Verdana" panose="020B0604030504040204" pitchFamily="34" charset="0"/>
            </a:endParaRPr>
          </a:p>
          <a:p>
            <a:r>
              <a:rPr lang="en-GB" sz="1200" dirty="0">
                <a:solidFill>
                  <a:schemeClr val="tx1"/>
                </a:solidFill>
                <a:latin typeface="Verdana" panose="020B0604030504040204" pitchFamily="34" charset="0"/>
                <a:ea typeface="Verdana" panose="020B0604030504040204" pitchFamily="34" charset="0"/>
              </a:rPr>
              <a:t>During the month of September we will be focussing on the values of Dedication and Independence. Dedication is defined as giving lots of time and energy to things that are important. Independence is explained as trying new things on your own. This week’s assembly was an opportunity to celebrate Roald Day, which was on the 13</a:t>
            </a:r>
            <a:r>
              <a:rPr lang="en-GB" sz="1200" baseline="30000" dirty="0">
                <a:solidFill>
                  <a:schemeClr val="tx1"/>
                </a:solidFill>
                <a:latin typeface="Verdana" panose="020B0604030504040204" pitchFamily="34" charset="0"/>
                <a:ea typeface="Verdana" panose="020B0604030504040204" pitchFamily="34" charset="0"/>
              </a:rPr>
              <a:t>th</a:t>
            </a:r>
            <a:r>
              <a:rPr lang="en-GB" sz="1200" dirty="0">
                <a:solidFill>
                  <a:schemeClr val="tx1"/>
                </a:solidFill>
                <a:latin typeface="Verdana" panose="020B0604030504040204" pitchFamily="34" charset="0"/>
                <a:ea typeface="Verdana" panose="020B0604030504040204" pitchFamily="34" charset="0"/>
              </a:rPr>
              <a:t> September and teach the children about his dedication to the world of children’s literature.</a:t>
            </a:r>
          </a:p>
          <a:p>
            <a:endParaRPr lang="en-GB" sz="1200" dirty="0">
              <a:solidFill>
                <a:schemeClr val="tx1"/>
              </a:solidFill>
              <a:latin typeface="Verdana" panose="020B0604030504040204" pitchFamily="34" charset="0"/>
              <a:ea typeface="Verdana" panose="020B0604030504040204" pitchFamily="34" charset="0"/>
            </a:endParaRPr>
          </a:p>
          <a:p>
            <a:r>
              <a:rPr lang="en-GB" sz="1200" dirty="0">
                <a:solidFill>
                  <a:schemeClr val="tx1"/>
                </a:solidFill>
                <a:latin typeface="Verdana" panose="020B0604030504040204" pitchFamily="34" charset="0"/>
                <a:ea typeface="Verdana" panose="020B0604030504040204" pitchFamily="34" charset="0"/>
              </a:rPr>
              <a:t>The term is now underway and it is an opportunity to make you aware that our main school priority this year is to raise standards in children’s writing. In order to do this we have introduced the I Am A Clever Writer programme. This programme is designed to develop children’s handwriting, spelling and independent writing. If your child is in years 1-6 they may have come home and spoken about a WAGOLL! This acronym refers to how the writing lessons of the week begin with a piece of writing that demonstrates What A good One Looks Like (WAGOLL). If you would like to know more about this writing programme please search for them on Facebook and Instagram.</a:t>
            </a:r>
          </a:p>
          <a:p>
            <a:endParaRPr lang="en-GB" sz="1200" dirty="0">
              <a:solidFill>
                <a:schemeClr val="tx1"/>
              </a:solidFill>
              <a:latin typeface="Verdana" panose="020B0604030504040204" pitchFamily="34" charset="0"/>
              <a:ea typeface="Verdana" panose="020B0604030504040204" pitchFamily="34" charset="0"/>
            </a:endParaRPr>
          </a:p>
          <a:p>
            <a:r>
              <a:rPr lang="en-GB" sz="1200" dirty="0">
                <a:solidFill>
                  <a:schemeClr val="tx1"/>
                </a:solidFill>
                <a:latin typeface="Verdana" panose="020B0604030504040204" pitchFamily="34" charset="0"/>
                <a:ea typeface="Verdana" panose="020B0604030504040204" pitchFamily="34" charset="0"/>
              </a:rPr>
              <a:t>Alongside this, we are also continuing to focus on every child </a:t>
            </a:r>
          </a:p>
          <a:p>
            <a:r>
              <a:rPr lang="en-GB" sz="1200" dirty="0">
                <a:solidFill>
                  <a:schemeClr val="tx1"/>
                </a:solidFill>
                <a:latin typeface="Verdana" panose="020B0604030504040204" pitchFamily="34" charset="0"/>
                <a:ea typeface="Verdana" panose="020B0604030504040204" pitchFamily="34" charset="0"/>
              </a:rPr>
              <a:t>being a confident reader. Your child will be coming home </a:t>
            </a:r>
          </a:p>
          <a:p>
            <a:r>
              <a:rPr lang="en-GB" sz="1200" dirty="0">
                <a:solidFill>
                  <a:schemeClr val="tx1"/>
                </a:solidFill>
                <a:latin typeface="Verdana" panose="020B0604030504040204" pitchFamily="34" charset="0"/>
                <a:ea typeface="Verdana" panose="020B0604030504040204" pitchFamily="34" charset="0"/>
              </a:rPr>
              <a:t>with their reading books and we do ask that daily reading is part</a:t>
            </a:r>
          </a:p>
          <a:p>
            <a:r>
              <a:rPr lang="en-GB" sz="1200" dirty="0">
                <a:solidFill>
                  <a:schemeClr val="tx1"/>
                </a:solidFill>
                <a:latin typeface="Verdana" panose="020B0604030504040204" pitchFamily="34" charset="0"/>
                <a:ea typeface="Verdana" panose="020B0604030504040204" pitchFamily="34" charset="0"/>
              </a:rPr>
              <a:t>of their routine. If you do require any support with your child’s </a:t>
            </a:r>
          </a:p>
          <a:p>
            <a:r>
              <a:rPr lang="en-GB" sz="1200" dirty="0">
                <a:solidFill>
                  <a:schemeClr val="tx1"/>
                </a:solidFill>
                <a:latin typeface="Verdana" panose="020B0604030504040204" pitchFamily="34" charset="0"/>
                <a:ea typeface="Verdana" panose="020B0604030504040204" pitchFamily="34" charset="0"/>
              </a:rPr>
              <a:t>reading please speak to the class teacher.</a:t>
            </a:r>
          </a:p>
        </p:txBody>
      </p:sp>
      <p:pic>
        <p:nvPicPr>
          <p:cNvPr id="5" name="Picture 4">
            <a:extLst>
              <a:ext uri="{FF2B5EF4-FFF2-40B4-BE49-F238E27FC236}">
                <a16:creationId xmlns:a16="http://schemas.microsoft.com/office/drawing/2014/main" id="{9B5A1C2E-D264-40BC-BB29-0C539354E412}"/>
              </a:ext>
            </a:extLst>
          </p:cNvPr>
          <p:cNvPicPr>
            <a:picLocks noChangeAspect="1"/>
          </p:cNvPicPr>
          <p:nvPr/>
        </p:nvPicPr>
        <p:blipFill>
          <a:blip r:embed="rId4"/>
          <a:stretch>
            <a:fillRect/>
          </a:stretch>
        </p:blipFill>
        <p:spPr>
          <a:xfrm>
            <a:off x="5426078" y="5073746"/>
            <a:ext cx="999963" cy="160559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8" name="TextBox 7">
            <a:extLst>
              <a:ext uri="{FF2B5EF4-FFF2-40B4-BE49-F238E27FC236}">
                <a16:creationId xmlns:a16="http://schemas.microsoft.com/office/drawing/2014/main" id="{DA208D4F-1B5A-4AA2-9C57-6D889C3B683C}"/>
              </a:ext>
            </a:extLst>
          </p:cNvPr>
          <p:cNvSpPr txBox="1"/>
          <p:nvPr/>
        </p:nvSpPr>
        <p:spPr>
          <a:xfrm>
            <a:off x="5108722" y="6416240"/>
            <a:ext cx="1484702" cy="830997"/>
          </a:xfrm>
          <a:prstGeom prst="rect">
            <a:avLst/>
          </a:prstGeom>
          <a:noFill/>
        </p:spPr>
        <p:txBody>
          <a:bodyPr wrap="none" rtlCol="0">
            <a:spAutoFit/>
          </a:bodyPr>
          <a:lstStyle/>
          <a:p>
            <a:pPr algn="ctr"/>
            <a:endParaRPr lang="en-GB" sz="1600" dirty="0">
              <a:latin typeface="Verdana" panose="020B0604030504040204" pitchFamily="34" charset="0"/>
              <a:ea typeface="Verdana" panose="020B0604030504040204" pitchFamily="34" charset="0"/>
            </a:endParaRPr>
          </a:p>
          <a:p>
            <a:pPr algn="ctr"/>
            <a:r>
              <a:rPr lang="en-GB" sz="1600" dirty="0">
                <a:latin typeface="Verdana" panose="020B0604030504040204" pitchFamily="34" charset="0"/>
                <a:ea typeface="Verdana" panose="020B0604030504040204" pitchFamily="34" charset="0"/>
              </a:rPr>
              <a:t>Mrs Kelly </a:t>
            </a:r>
          </a:p>
          <a:p>
            <a:pPr algn="ctr"/>
            <a:r>
              <a:rPr lang="en-GB" sz="1600" dirty="0">
                <a:latin typeface="Verdana" panose="020B0604030504040204" pitchFamily="34" charset="0"/>
                <a:ea typeface="Verdana" panose="020B0604030504040204" pitchFamily="34" charset="0"/>
              </a:rPr>
              <a:t>Headteacher</a:t>
            </a:r>
            <a:endParaRPr lang="en-GB" sz="1200" dirty="0">
              <a:latin typeface="Verdana" panose="020B0604030504040204" pitchFamily="34" charset="0"/>
              <a:ea typeface="Verdana" panose="020B0604030504040204" pitchFamily="34" charset="0"/>
            </a:endParaRPr>
          </a:p>
        </p:txBody>
      </p:sp>
      <p:sp>
        <p:nvSpPr>
          <p:cNvPr id="13" name="Rectangle 12">
            <a:extLst>
              <a:ext uri="{FF2B5EF4-FFF2-40B4-BE49-F238E27FC236}">
                <a16:creationId xmlns:a16="http://schemas.microsoft.com/office/drawing/2014/main" id="{85DFE87C-78ED-49E3-9AEC-9F597DCAD809}"/>
              </a:ext>
            </a:extLst>
          </p:cNvPr>
          <p:cNvSpPr/>
          <p:nvPr/>
        </p:nvSpPr>
        <p:spPr>
          <a:xfrm>
            <a:off x="54143" y="84221"/>
            <a:ext cx="6695574" cy="9715074"/>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TextBox 17">
            <a:extLst>
              <a:ext uri="{FF2B5EF4-FFF2-40B4-BE49-F238E27FC236}">
                <a16:creationId xmlns:a16="http://schemas.microsoft.com/office/drawing/2014/main" id="{B27F6830-5E1C-4DB9-8350-A7E7B020457E}"/>
              </a:ext>
            </a:extLst>
          </p:cNvPr>
          <p:cNvSpPr txBox="1"/>
          <p:nvPr/>
        </p:nvSpPr>
        <p:spPr>
          <a:xfrm>
            <a:off x="275614" y="7619335"/>
            <a:ext cx="1450310" cy="307777"/>
          </a:xfrm>
          <a:prstGeom prst="rect">
            <a:avLst/>
          </a:prstGeom>
          <a:noFill/>
        </p:spPr>
        <p:txBody>
          <a:bodyPr wrap="square" rtlCol="0">
            <a:spAutoFit/>
          </a:bodyPr>
          <a:lstStyle/>
          <a:p>
            <a:pPr algn="ctr"/>
            <a:r>
              <a:rPr lang="en-GB" sz="1400" dirty="0">
                <a:solidFill>
                  <a:srgbClr val="45734A"/>
                </a:solidFill>
                <a:latin typeface="Verdana" panose="020B0604030504040204" pitchFamily="34" charset="0"/>
                <a:ea typeface="Verdana" panose="020B0604030504040204" pitchFamily="34" charset="0"/>
              </a:rPr>
              <a:t>Find more </a:t>
            </a:r>
          </a:p>
        </p:txBody>
      </p:sp>
      <p:pic>
        <p:nvPicPr>
          <p:cNvPr id="14" name="Picture 13">
            <a:hlinkClick r:id="rId5"/>
            <a:extLst>
              <a:ext uri="{FF2B5EF4-FFF2-40B4-BE49-F238E27FC236}">
                <a16:creationId xmlns:a16="http://schemas.microsoft.com/office/drawing/2014/main" id="{7F481706-BF12-4DE3-8647-841F02DCEC0E}"/>
              </a:ext>
            </a:extLst>
          </p:cNvPr>
          <p:cNvPicPr>
            <a:picLocks noChangeAspect="1"/>
          </p:cNvPicPr>
          <p:nvPr/>
        </p:nvPicPr>
        <p:blipFill>
          <a:blip r:embed="rId6"/>
          <a:stretch>
            <a:fillRect/>
          </a:stretch>
        </p:blipFill>
        <p:spPr>
          <a:xfrm>
            <a:off x="324348" y="8117060"/>
            <a:ext cx="304709" cy="304709"/>
          </a:xfrm>
          <a:prstGeom prst="rect">
            <a:avLst/>
          </a:prstGeom>
        </p:spPr>
      </p:pic>
      <p:pic>
        <p:nvPicPr>
          <p:cNvPr id="16" name="Picture 15">
            <a:hlinkClick r:id="rId7"/>
            <a:extLst>
              <a:ext uri="{FF2B5EF4-FFF2-40B4-BE49-F238E27FC236}">
                <a16:creationId xmlns:a16="http://schemas.microsoft.com/office/drawing/2014/main" id="{EA0CA0BA-11C4-43F1-B430-EC6FF6BEC03C}"/>
              </a:ext>
            </a:extLst>
          </p:cNvPr>
          <p:cNvPicPr>
            <a:picLocks noChangeAspect="1"/>
          </p:cNvPicPr>
          <p:nvPr/>
        </p:nvPicPr>
        <p:blipFill>
          <a:blip r:embed="rId8"/>
          <a:stretch>
            <a:fillRect/>
          </a:stretch>
        </p:blipFill>
        <p:spPr>
          <a:xfrm>
            <a:off x="324348" y="8524623"/>
            <a:ext cx="304709" cy="304709"/>
          </a:xfrm>
          <a:prstGeom prst="rect">
            <a:avLst/>
          </a:prstGeom>
        </p:spPr>
      </p:pic>
      <p:pic>
        <p:nvPicPr>
          <p:cNvPr id="19" name="Picture 18">
            <a:hlinkClick r:id="rId9"/>
            <a:extLst>
              <a:ext uri="{FF2B5EF4-FFF2-40B4-BE49-F238E27FC236}">
                <a16:creationId xmlns:a16="http://schemas.microsoft.com/office/drawing/2014/main" id="{6DD27487-99F9-45A2-B5AE-9BB067BB4C7B}"/>
              </a:ext>
            </a:extLst>
          </p:cNvPr>
          <p:cNvPicPr>
            <a:picLocks noChangeAspect="1"/>
          </p:cNvPicPr>
          <p:nvPr/>
        </p:nvPicPr>
        <p:blipFill rotWithShape="1">
          <a:blip r:embed="rId10">
            <a:clrChange>
              <a:clrFrom>
                <a:srgbClr val="FFFFFF"/>
              </a:clrFrom>
              <a:clrTo>
                <a:srgbClr val="FFFFFF">
                  <a:alpha val="0"/>
                </a:srgbClr>
              </a:clrTo>
            </a:clrChange>
          </a:blip>
          <a:srcRect l="11789" t="11228" r="11789" b="11494"/>
          <a:stretch/>
        </p:blipFill>
        <p:spPr>
          <a:xfrm>
            <a:off x="342033" y="8932186"/>
            <a:ext cx="304737" cy="304709"/>
          </a:xfrm>
          <a:prstGeom prst="rect">
            <a:avLst/>
          </a:prstGeom>
        </p:spPr>
      </p:pic>
      <p:sp>
        <p:nvSpPr>
          <p:cNvPr id="20" name="TextBox 19">
            <a:extLst>
              <a:ext uri="{FF2B5EF4-FFF2-40B4-BE49-F238E27FC236}">
                <a16:creationId xmlns:a16="http://schemas.microsoft.com/office/drawing/2014/main" id="{0D7B9A93-A28B-4C36-891B-ABC1BC193C7A}"/>
              </a:ext>
            </a:extLst>
          </p:cNvPr>
          <p:cNvSpPr txBox="1"/>
          <p:nvPr/>
        </p:nvSpPr>
        <p:spPr>
          <a:xfrm>
            <a:off x="629057" y="8138609"/>
            <a:ext cx="849913" cy="261610"/>
          </a:xfrm>
          <a:prstGeom prst="rect">
            <a:avLst/>
          </a:prstGeom>
          <a:noFill/>
        </p:spPr>
        <p:txBody>
          <a:bodyPr wrap="none" rtlCol="0">
            <a:spAutoFit/>
          </a:bodyPr>
          <a:lstStyle/>
          <a:p>
            <a:r>
              <a:rPr lang="en-GB" sz="1100" dirty="0">
                <a:solidFill>
                  <a:srgbClr val="45734A"/>
                </a:solidFill>
                <a:latin typeface="Verdana" panose="020B0604030504040204" pitchFamily="34" charset="0"/>
                <a:ea typeface="Verdana" panose="020B0604030504040204" pitchFamily="34" charset="0"/>
              </a:rPr>
              <a:t>Facebook</a:t>
            </a:r>
            <a:endParaRPr lang="en-GB" dirty="0">
              <a:solidFill>
                <a:srgbClr val="45734A"/>
              </a:solidFill>
              <a:latin typeface="Verdana" panose="020B0604030504040204" pitchFamily="34" charset="0"/>
              <a:ea typeface="Verdana" panose="020B0604030504040204" pitchFamily="34" charset="0"/>
            </a:endParaRPr>
          </a:p>
        </p:txBody>
      </p:sp>
      <p:sp>
        <p:nvSpPr>
          <p:cNvPr id="23" name="TextBox 22">
            <a:extLst>
              <a:ext uri="{FF2B5EF4-FFF2-40B4-BE49-F238E27FC236}">
                <a16:creationId xmlns:a16="http://schemas.microsoft.com/office/drawing/2014/main" id="{79A9622D-7AA5-4A8F-BE44-8BE85B870994}"/>
              </a:ext>
            </a:extLst>
          </p:cNvPr>
          <p:cNvSpPr txBox="1"/>
          <p:nvPr/>
        </p:nvSpPr>
        <p:spPr>
          <a:xfrm>
            <a:off x="627109" y="8535397"/>
            <a:ext cx="920445" cy="261610"/>
          </a:xfrm>
          <a:prstGeom prst="rect">
            <a:avLst/>
          </a:prstGeom>
          <a:noFill/>
        </p:spPr>
        <p:txBody>
          <a:bodyPr wrap="none" rtlCol="0">
            <a:spAutoFit/>
          </a:bodyPr>
          <a:lstStyle/>
          <a:p>
            <a:r>
              <a:rPr lang="en-GB" sz="1100" dirty="0">
                <a:solidFill>
                  <a:srgbClr val="45734A"/>
                </a:solidFill>
                <a:latin typeface="Verdana" panose="020B0604030504040204" pitchFamily="34" charset="0"/>
                <a:ea typeface="Verdana" panose="020B0604030504040204" pitchFamily="34" charset="0"/>
              </a:rPr>
              <a:t>Instagram</a:t>
            </a:r>
            <a:endParaRPr lang="en-GB" dirty="0">
              <a:solidFill>
                <a:srgbClr val="45734A"/>
              </a:solidFill>
              <a:latin typeface="Verdana" panose="020B0604030504040204" pitchFamily="34" charset="0"/>
              <a:ea typeface="Verdana" panose="020B0604030504040204" pitchFamily="34" charset="0"/>
            </a:endParaRPr>
          </a:p>
        </p:txBody>
      </p:sp>
      <p:sp>
        <p:nvSpPr>
          <p:cNvPr id="24" name="TextBox 23">
            <a:extLst>
              <a:ext uri="{FF2B5EF4-FFF2-40B4-BE49-F238E27FC236}">
                <a16:creationId xmlns:a16="http://schemas.microsoft.com/office/drawing/2014/main" id="{24B7D1F2-1CC3-434C-8964-991C16477086}"/>
              </a:ext>
            </a:extLst>
          </p:cNvPr>
          <p:cNvSpPr txBox="1"/>
          <p:nvPr/>
        </p:nvSpPr>
        <p:spPr>
          <a:xfrm>
            <a:off x="627109" y="8938252"/>
            <a:ext cx="747320" cy="261610"/>
          </a:xfrm>
          <a:prstGeom prst="rect">
            <a:avLst/>
          </a:prstGeom>
          <a:noFill/>
        </p:spPr>
        <p:txBody>
          <a:bodyPr wrap="none" rtlCol="0">
            <a:spAutoFit/>
          </a:bodyPr>
          <a:lstStyle/>
          <a:p>
            <a:r>
              <a:rPr lang="en-GB" sz="1100" dirty="0">
                <a:solidFill>
                  <a:srgbClr val="45734A"/>
                </a:solidFill>
                <a:latin typeface="Verdana" panose="020B0604030504040204" pitchFamily="34" charset="0"/>
                <a:ea typeface="Verdana" panose="020B0604030504040204" pitchFamily="34" charset="0"/>
              </a:rPr>
              <a:t>Website</a:t>
            </a:r>
            <a:endParaRPr lang="en-GB" dirty="0">
              <a:solidFill>
                <a:srgbClr val="45734A"/>
              </a:solidFill>
              <a:latin typeface="Verdana" panose="020B0604030504040204" pitchFamily="34" charset="0"/>
              <a:ea typeface="Verdana" panose="020B0604030504040204" pitchFamily="34" charset="0"/>
            </a:endParaRPr>
          </a:p>
        </p:txBody>
      </p:sp>
      <p:sp>
        <p:nvSpPr>
          <p:cNvPr id="21" name="Rectangle 20">
            <a:extLst>
              <a:ext uri="{FF2B5EF4-FFF2-40B4-BE49-F238E27FC236}">
                <a16:creationId xmlns:a16="http://schemas.microsoft.com/office/drawing/2014/main" id="{AFD594DF-35EF-4A7B-9B0D-5014B2624AAB}"/>
              </a:ext>
            </a:extLst>
          </p:cNvPr>
          <p:cNvSpPr/>
          <p:nvPr/>
        </p:nvSpPr>
        <p:spPr>
          <a:xfrm>
            <a:off x="222700" y="9300384"/>
            <a:ext cx="1660419" cy="276999"/>
          </a:xfrm>
          <a:prstGeom prst="rect">
            <a:avLst/>
          </a:prstGeom>
        </p:spPr>
        <p:txBody>
          <a:bodyPr wrap="square">
            <a:spAutoFit/>
          </a:bodyPr>
          <a:lstStyle/>
          <a:p>
            <a:pPr algn="ctr"/>
            <a:r>
              <a:rPr lang="en-GB" sz="600" dirty="0">
                <a:latin typeface="Verdana" panose="020B0604030504040204" pitchFamily="34" charset="0"/>
                <a:ea typeface="Verdana" panose="020B0604030504040204" pitchFamily="34" charset="0"/>
              </a:rPr>
              <a:t>Charville Academy is not responsible for the content of external websites.</a:t>
            </a:r>
          </a:p>
        </p:txBody>
      </p:sp>
      <p:sp>
        <p:nvSpPr>
          <p:cNvPr id="25" name="TextBox 24">
            <a:extLst>
              <a:ext uri="{FF2B5EF4-FFF2-40B4-BE49-F238E27FC236}">
                <a16:creationId xmlns:a16="http://schemas.microsoft.com/office/drawing/2014/main" id="{54781E40-E3F5-4094-B0A6-A8188453A109}"/>
              </a:ext>
            </a:extLst>
          </p:cNvPr>
          <p:cNvSpPr txBox="1"/>
          <p:nvPr/>
        </p:nvSpPr>
        <p:spPr>
          <a:xfrm>
            <a:off x="693807" y="7340951"/>
            <a:ext cx="8829829"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400" dirty="0">
                <a:solidFill>
                  <a:srgbClr val="45734A"/>
                </a:solidFill>
                <a:latin typeface="Verdana" panose="020B0604030504040204" pitchFamily="34" charset="0"/>
                <a:ea typeface="Verdana" panose="020B0604030504040204" pitchFamily="34" charset="0"/>
              </a:rPr>
              <a:t>Our values ambassadors</a:t>
            </a:r>
          </a:p>
        </p:txBody>
      </p:sp>
      <p:sp>
        <p:nvSpPr>
          <p:cNvPr id="26" name="Rectangle 25">
            <a:extLst>
              <a:ext uri="{FF2B5EF4-FFF2-40B4-BE49-F238E27FC236}">
                <a16:creationId xmlns:a16="http://schemas.microsoft.com/office/drawing/2014/main" id="{68F04AE0-3760-4E28-88B3-40BF15BEF705}"/>
              </a:ext>
            </a:extLst>
          </p:cNvPr>
          <p:cNvSpPr/>
          <p:nvPr/>
        </p:nvSpPr>
        <p:spPr>
          <a:xfrm>
            <a:off x="206543" y="236621"/>
            <a:ext cx="6695574" cy="9715074"/>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a:extLst>
              <a:ext uri="{FF2B5EF4-FFF2-40B4-BE49-F238E27FC236}">
                <a16:creationId xmlns:a16="http://schemas.microsoft.com/office/drawing/2014/main" id="{4544B31A-CF79-4E6C-9A43-6E1E49F34134}"/>
              </a:ext>
            </a:extLst>
          </p:cNvPr>
          <p:cNvSpPr/>
          <p:nvPr/>
        </p:nvSpPr>
        <p:spPr>
          <a:xfrm>
            <a:off x="3827069" y="7669253"/>
            <a:ext cx="2822272" cy="2130042"/>
          </a:xfrm>
          <a:prstGeom prst="rect">
            <a:avLst/>
          </a:prstGeom>
          <a:solidFill>
            <a:srgbClr val="EDD068">
              <a:alpha val="16000"/>
            </a:srgbClr>
          </a:solidFill>
          <a:ln w="38100">
            <a:solidFill>
              <a:srgbClr val="EDD068"/>
            </a:solidFill>
          </a:ln>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r>
              <a:rPr lang="en-GB" sz="1000" dirty="0">
                <a:solidFill>
                  <a:srgbClr val="45734A"/>
                </a:solidFill>
                <a:latin typeface="Verdana" panose="020B0604030504040204" pitchFamily="34" charset="0"/>
                <a:ea typeface="Verdana" panose="020B0604030504040204" pitchFamily="34" charset="0"/>
              </a:rPr>
              <a:t> </a:t>
            </a:r>
          </a:p>
          <a:p>
            <a:r>
              <a:rPr lang="en-GB" sz="1000" dirty="0">
                <a:solidFill>
                  <a:srgbClr val="45734A"/>
                </a:solidFill>
                <a:latin typeface="Verdana" panose="020B0604030504040204" pitchFamily="34" charset="0"/>
                <a:ea typeface="Verdana" panose="020B0604030504040204" pitchFamily="34" charset="0"/>
              </a:rPr>
              <a:t> </a:t>
            </a:r>
          </a:p>
          <a:p>
            <a:r>
              <a:rPr lang="en-GB" sz="1000" dirty="0">
                <a:solidFill>
                  <a:srgbClr val="45734A"/>
                </a:solidFill>
                <a:latin typeface="Verdana" panose="020B0604030504040204" pitchFamily="34" charset="0"/>
                <a:ea typeface="Verdana" panose="020B0604030504040204" pitchFamily="34" charset="0"/>
              </a:rPr>
              <a:t>RW- Jack</a:t>
            </a:r>
          </a:p>
          <a:p>
            <a:r>
              <a:rPr lang="en-GB" sz="1000" dirty="0">
                <a:solidFill>
                  <a:srgbClr val="45734A"/>
                </a:solidFill>
                <a:latin typeface="Verdana" panose="020B0604030504040204" pitchFamily="34" charset="0"/>
                <a:ea typeface="Verdana" panose="020B0604030504040204" pitchFamily="34" charset="0"/>
              </a:rPr>
              <a:t>RS-  Hiba</a:t>
            </a:r>
          </a:p>
          <a:p>
            <a:endParaRPr lang="en-GB" sz="1000" dirty="0">
              <a:solidFill>
                <a:srgbClr val="45734A"/>
              </a:solidFill>
              <a:latin typeface="Verdana" panose="020B0604030504040204" pitchFamily="34" charset="0"/>
              <a:ea typeface="Verdana" panose="020B0604030504040204" pitchFamily="34" charset="0"/>
            </a:endParaRPr>
          </a:p>
          <a:p>
            <a:r>
              <a:rPr lang="en-GB" sz="1000" dirty="0">
                <a:solidFill>
                  <a:srgbClr val="45734A"/>
                </a:solidFill>
                <a:latin typeface="Verdana" panose="020B0604030504040204" pitchFamily="34" charset="0"/>
                <a:ea typeface="Verdana" panose="020B0604030504040204" pitchFamily="34" charset="0"/>
              </a:rPr>
              <a:t>1G- Lucas</a:t>
            </a:r>
          </a:p>
          <a:p>
            <a:r>
              <a:rPr lang="en-GB" sz="1000" dirty="0">
                <a:solidFill>
                  <a:srgbClr val="45734A"/>
                </a:solidFill>
                <a:latin typeface="Verdana" panose="020B0604030504040204" pitchFamily="34" charset="0"/>
                <a:ea typeface="Verdana" panose="020B0604030504040204" pitchFamily="34" charset="0"/>
              </a:rPr>
              <a:t>1T- </a:t>
            </a:r>
            <a:r>
              <a:rPr lang="en-GB" sz="1000" dirty="0" err="1">
                <a:solidFill>
                  <a:srgbClr val="45734A"/>
                </a:solidFill>
                <a:latin typeface="Verdana" panose="020B0604030504040204" pitchFamily="34" charset="0"/>
                <a:ea typeface="Verdana" panose="020B0604030504040204" pitchFamily="34" charset="0"/>
              </a:rPr>
              <a:t>Yaman</a:t>
            </a:r>
            <a:r>
              <a:rPr lang="en-GB" sz="1000" dirty="0">
                <a:solidFill>
                  <a:srgbClr val="45734A"/>
                </a:solidFill>
                <a:latin typeface="Verdana" panose="020B0604030504040204" pitchFamily="34" charset="0"/>
                <a:ea typeface="Verdana" panose="020B0604030504040204" pitchFamily="34" charset="0"/>
              </a:rPr>
              <a:t> </a:t>
            </a:r>
          </a:p>
          <a:p>
            <a:endParaRPr lang="en-GB" sz="1000" dirty="0">
              <a:solidFill>
                <a:srgbClr val="45734A"/>
              </a:solidFill>
              <a:latin typeface="Verdana" panose="020B0604030504040204" pitchFamily="34" charset="0"/>
              <a:ea typeface="Verdana" panose="020B0604030504040204" pitchFamily="34" charset="0"/>
            </a:endParaRPr>
          </a:p>
          <a:p>
            <a:r>
              <a:rPr lang="en-GB" sz="1000" dirty="0">
                <a:solidFill>
                  <a:srgbClr val="45734A"/>
                </a:solidFill>
                <a:latin typeface="Verdana" panose="020B0604030504040204" pitchFamily="34" charset="0"/>
                <a:ea typeface="Verdana" panose="020B0604030504040204" pitchFamily="34" charset="0"/>
              </a:rPr>
              <a:t>2G- Lily-Rae  </a:t>
            </a:r>
          </a:p>
          <a:p>
            <a:r>
              <a:rPr lang="en-GB" sz="1000" dirty="0">
                <a:solidFill>
                  <a:srgbClr val="45734A"/>
                </a:solidFill>
                <a:latin typeface="Verdana" panose="020B0604030504040204" pitchFamily="34" charset="0"/>
                <a:ea typeface="Verdana" panose="020B0604030504040204" pitchFamily="34" charset="0"/>
              </a:rPr>
              <a:t>2M- Raheem</a:t>
            </a:r>
          </a:p>
          <a:p>
            <a:endParaRPr lang="en-GB" sz="1000" dirty="0">
              <a:solidFill>
                <a:srgbClr val="45734A"/>
              </a:solidFill>
              <a:latin typeface="Verdana" panose="020B0604030504040204" pitchFamily="34" charset="0"/>
              <a:ea typeface="Verdana" panose="020B0604030504040204" pitchFamily="34" charset="0"/>
            </a:endParaRPr>
          </a:p>
          <a:p>
            <a:r>
              <a:rPr lang="en-GB" sz="1000" dirty="0">
                <a:solidFill>
                  <a:srgbClr val="45734A"/>
                </a:solidFill>
                <a:latin typeface="Verdana" panose="020B0604030504040204" pitchFamily="34" charset="0"/>
                <a:ea typeface="Verdana" panose="020B0604030504040204" pitchFamily="34" charset="0"/>
              </a:rPr>
              <a:t>3M- Sahib</a:t>
            </a:r>
          </a:p>
          <a:p>
            <a:r>
              <a:rPr lang="en-GB" sz="1000" dirty="0">
                <a:solidFill>
                  <a:srgbClr val="45734A"/>
                </a:solidFill>
                <a:latin typeface="Verdana" panose="020B0604030504040204" pitchFamily="34" charset="0"/>
                <a:ea typeface="Verdana" panose="020B0604030504040204" pitchFamily="34" charset="0"/>
              </a:rPr>
              <a:t>3R- </a:t>
            </a:r>
            <a:r>
              <a:rPr lang="en-GB" sz="1000" dirty="0" err="1">
                <a:solidFill>
                  <a:srgbClr val="45734A"/>
                </a:solidFill>
                <a:latin typeface="Verdana" panose="020B0604030504040204" pitchFamily="34" charset="0"/>
                <a:ea typeface="Verdana" panose="020B0604030504040204" pitchFamily="34" charset="0"/>
              </a:rPr>
              <a:t>Ripnaaz</a:t>
            </a:r>
            <a:endParaRPr lang="en-GB" sz="1000" dirty="0">
              <a:solidFill>
                <a:srgbClr val="45734A"/>
              </a:solidFill>
              <a:latin typeface="Verdana" panose="020B0604030504040204" pitchFamily="34" charset="0"/>
              <a:ea typeface="Verdana" panose="020B0604030504040204" pitchFamily="34" charset="0"/>
            </a:endParaRPr>
          </a:p>
          <a:p>
            <a:endParaRPr lang="en-GB" sz="1000" dirty="0">
              <a:solidFill>
                <a:srgbClr val="45734A"/>
              </a:solidFill>
              <a:latin typeface="Verdana" panose="020B0604030504040204" pitchFamily="34" charset="0"/>
              <a:ea typeface="Verdana" panose="020B0604030504040204" pitchFamily="34" charset="0"/>
            </a:endParaRPr>
          </a:p>
          <a:p>
            <a:endParaRPr lang="en-GB" sz="1000" dirty="0">
              <a:solidFill>
                <a:srgbClr val="45734A"/>
              </a:solidFill>
              <a:latin typeface="Verdana" panose="020B0604030504040204" pitchFamily="34" charset="0"/>
              <a:ea typeface="Verdana" panose="020B0604030504040204" pitchFamily="34" charset="0"/>
            </a:endParaRPr>
          </a:p>
          <a:p>
            <a:endParaRPr lang="en-GB" sz="1000" dirty="0">
              <a:solidFill>
                <a:srgbClr val="45734A"/>
              </a:solidFill>
              <a:latin typeface="Verdana" panose="020B0604030504040204" pitchFamily="34" charset="0"/>
              <a:ea typeface="Verdana" panose="020B0604030504040204" pitchFamily="34" charset="0"/>
            </a:endParaRPr>
          </a:p>
          <a:p>
            <a:endParaRPr lang="en-GB" sz="1000" dirty="0">
              <a:solidFill>
                <a:srgbClr val="45734A"/>
              </a:solidFill>
              <a:latin typeface="Verdana" panose="020B0604030504040204" pitchFamily="34" charset="0"/>
              <a:ea typeface="Verdana" panose="020B0604030504040204" pitchFamily="34" charset="0"/>
            </a:endParaRPr>
          </a:p>
          <a:p>
            <a:r>
              <a:rPr lang="en-GB" sz="1000" dirty="0">
                <a:solidFill>
                  <a:srgbClr val="45734A"/>
                </a:solidFill>
                <a:latin typeface="Verdana" panose="020B0604030504040204" pitchFamily="34" charset="0"/>
                <a:ea typeface="Verdana" panose="020B0604030504040204" pitchFamily="34" charset="0"/>
              </a:rPr>
              <a:t>4H- Abel  </a:t>
            </a:r>
          </a:p>
          <a:p>
            <a:r>
              <a:rPr lang="en-GB" sz="1000" dirty="0">
                <a:solidFill>
                  <a:srgbClr val="45734A"/>
                </a:solidFill>
                <a:latin typeface="Verdana" panose="020B0604030504040204" pitchFamily="34" charset="0"/>
                <a:ea typeface="Verdana" panose="020B0604030504040204" pitchFamily="34" charset="0"/>
              </a:rPr>
              <a:t>4D- Mason</a:t>
            </a:r>
          </a:p>
          <a:p>
            <a:r>
              <a:rPr lang="en-GB" sz="1000" dirty="0">
                <a:solidFill>
                  <a:srgbClr val="45734A"/>
                </a:solidFill>
                <a:latin typeface="Verdana" panose="020B0604030504040204" pitchFamily="34" charset="0"/>
                <a:ea typeface="Verdana" panose="020B0604030504040204" pitchFamily="34" charset="0"/>
              </a:rPr>
              <a:t>4C- Jack  </a:t>
            </a:r>
          </a:p>
          <a:p>
            <a:r>
              <a:rPr lang="en-GB" sz="1000" dirty="0">
                <a:solidFill>
                  <a:srgbClr val="45734A"/>
                </a:solidFill>
                <a:latin typeface="Verdana" panose="020B0604030504040204" pitchFamily="34" charset="0"/>
                <a:ea typeface="Verdana" panose="020B0604030504040204" pitchFamily="34" charset="0"/>
              </a:rPr>
              <a:t> </a:t>
            </a:r>
          </a:p>
          <a:p>
            <a:r>
              <a:rPr lang="en-GB" sz="1000" dirty="0">
                <a:solidFill>
                  <a:srgbClr val="45734A"/>
                </a:solidFill>
                <a:latin typeface="Verdana" panose="020B0604030504040204" pitchFamily="34" charset="0"/>
                <a:ea typeface="Verdana" panose="020B0604030504040204" pitchFamily="34" charset="0"/>
              </a:rPr>
              <a:t>5M- Amira  </a:t>
            </a:r>
          </a:p>
          <a:p>
            <a:r>
              <a:rPr lang="en-GB" sz="1000" dirty="0">
                <a:solidFill>
                  <a:srgbClr val="45734A"/>
                </a:solidFill>
                <a:latin typeface="Verdana" panose="020B0604030504040204" pitchFamily="34" charset="0"/>
                <a:ea typeface="Verdana" panose="020B0604030504040204" pitchFamily="34" charset="0"/>
              </a:rPr>
              <a:t>5N- Vinayak </a:t>
            </a:r>
          </a:p>
          <a:p>
            <a:r>
              <a:rPr lang="en-GB" sz="1000" dirty="0">
                <a:solidFill>
                  <a:srgbClr val="45734A"/>
                </a:solidFill>
                <a:latin typeface="Verdana" panose="020B0604030504040204" pitchFamily="34" charset="0"/>
                <a:ea typeface="Verdana" panose="020B0604030504040204" pitchFamily="34" charset="0"/>
              </a:rPr>
              <a:t> </a:t>
            </a:r>
          </a:p>
          <a:p>
            <a:r>
              <a:rPr lang="en-GB" sz="1000" dirty="0">
                <a:solidFill>
                  <a:srgbClr val="45734A"/>
                </a:solidFill>
                <a:latin typeface="Verdana" panose="020B0604030504040204" pitchFamily="34" charset="0"/>
                <a:ea typeface="Verdana" panose="020B0604030504040204" pitchFamily="34" charset="0"/>
              </a:rPr>
              <a:t>6B- Riley</a:t>
            </a:r>
          </a:p>
          <a:p>
            <a:r>
              <a:rPr lang="en-GB" sz="1000" dirty="0">
                <a:solidFill>
                  <a:srgbClr val="45734A"/>
                </a:solidFill>
                <a:latin typeface="Verdana" panose="020B0604030504040204" pitchFamily="34" charset="0"/>
                <a:ea typeface="Verdana" panose="020B0604030504040204" pitchFamily="34" charset="0"/>
              </a:rPr>
              <a:t>6D- Sebastian</a:t>
            </a:r>
          </a:p>
          <a:p>
            <a:r>
              <a:rPr lang="en-GB" sz="1000" dirty="0">
                <a:solidFill>
                  <a:srgbClr val="45734A"/>
                </a:solidFill>
                <a:latin typeface="Verdana" panose="020B0604030504040204" pitchFamily="34" charset="0"/>
                <a:ea typeface="Verdana" panose="020B0604030504040204" pitchFamily="34" charset="0"/>
              </a:rPr>
              <a:t> </a:t>
            </a:r>
          </a:p>
          <a:p>
            <a:r>
              <a:rPr lang="en-GB" sz="1000" dirty="0">
                <a:solidFill>
                  <a:srgbClr val="45734A"/>
                </a:solidFill>
                <a:latin typeface="Verdana" panose="020B0604030504040204" pitchFamily="34" charset="0"/>
                <a:ea typeface="Verdana" panose="020B0604030504040204" pitchFamily="34" charset="0"/>
              </a:rPr>
              <a:t>Nursery- Maryann</a:t>
            </a:r>
          </a:p>
          <a:p>
            <a:endParaRPr lang="en-GB" sz="1000" dirty="0">
              <a:solidFill>
                <a:srgbClr val="45734A"/>
              </a:solidFill>
              <a:latin typeface="Verdana" panose="020B0604030504040204" pitchFamily="34" charset="0"/>
              <a:ea typeface="Verdana" panose="020B0604030504040204" pitchFamily="34" charset="0"/>
            </a:endParaRPr>
          </a:p>
          <a:p>
            <a:r>
              <a:rPr lang="en-GB" sz="1000" dirty="0">
                <a:solidFill>
                  <a:srgbClr val="45734A"/>
                </a:solidFill>
                <a:latin typeface="Verdana" panose="020B0604030504040204" pitchFamily="34" charset="0"/>
                <a:ea typeface="Verdana" panose="020B0604030504040204" pitchFamily="34" charset="0"/>
              </a:rPr>
              <a:t> </a:t>
            </a:r>
          </a:p>
        </p:txBody>
      </p:sp>
    </p:spTree>
    <p:extLst>
      <p:ext uri="{BB962C8B-B14F-4D97-AF65-F5344CB8AC3E}">
        <p14:creationId xmlns:p14="http://schemas.microsoft.com/office/powerpoint/2010/main" val="5326837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90D876B-C811-4346-8BAE-B3FF9F484FA2}"/>
              </a:ext>
            </a:extLst>
          </p:cNvPr>
          <p:cNvSpPr/>
          <p:nvPr/>
        </p:nvSpPr>
        <p:spPr>
          <a:xfrm>
            <a:off x="54143" y="84221"/>
            <a:ext cx="6695574" cy="9732880"/>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C25E07D3-D6C2-4DB7-8BFC-495D3CD496C9}"/>
              </a:ext>
            </a:extLst>
          </p:cNvPr>
          <p:cNvPicPr>
            <a:picLocks noChangeAspect="1"/>
          </p:cNvPicPr>
          <p:nvPr/>
        </p:nvPicPr>
        <p:blipFill>
          <a:blip r:embed="rId2"/>
          <a:stretch>
            <a:fillRect/>
          </a:stretch>
        </p:blipFill>
        <p:spPr>
          <a:xfrm>
            <a:off x="2918544" y="220177"/>
            <a:ext cx="1020912" cy="988330"/>
          </a:xfrm>
          <a:prstGeom prst="rect">
            <a:avLst/>
          </a:prstGeom>
        </p:spPr>
      </p:pic>
      <p:sp>
        <p:nvSpPr>
          <p:cNvPr id="2" name="Rectangle 1">
            <a:extLst>
              <a:ext uri="{FF2B5EF4-FFF2-40B4-BE49-F238E27FC236}">
                <a16:creationId xmlns:a16="http://schemas.microsoft.com/office/drawing/2014/main" id="{1F61AE77-56FC-44D2-99B1-A1A30C376C64}"/>
              </a:ext>
            </a:extLst>
          </p:cNvPr>
          <p:cNvSpPr>
            <a:spLocks noChangeArrowheads="1"/>
          </p:cNvSpPr>
          <p:nvPr/>
        </p:nvSpPr>
        <p:spPr bwMode="auto">
          <a:xfrm>
            <a:off x="371619" y="2820663"/>
            <a:ext cx="299331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9" name="Rectangle 18">
            <a:extLst>
              <a:ext uri="{FF2B5EF4-FFF2-40B4-BE49-F238E27FC236}">
                <a16:creationId xmlns:a16="http://schemas.microsoft.com/office/drawing/2014/main" id="{58B35E28-5610-41CE-BE97-1678D01C524D}"/>
              </a:ext>
            </a:extLst>
          </p:cNvPr>
          <p:cNvSpPr/>
          <p:nvPr/>
        </p:nvSpPr>
        <p:spPr>
          <a:xfrm>
            <a:off x="142910" y="1319203"/>
            <a:ext cx="6518039" cy="2719397"/>
          </a:xfrm>
          <a:prstGeom prst="rect">
            <a:avLst/>
          </a:prstGeom>
          <a:solidFill>
            <a:srgbClr val="45734A">
              <a:alpha val="24000"/>
            </a:srgbClr>
          </a:solidFill>
          <a:ln w="38100">
            <a:solidFill>
              <a:srgbClr val="4573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GB" sz="1200" b="1" dirty="0">
                <a:solidFill>
                  <a:schemeClr val="tx1"/>
                </a:solidFill>
                <a:latin typeface="Verdana" panose="020B0604030504040204" pitchFamily="34" charset="0"/>
                <a:ea typeface="Verdana" panose="020B0604030504040204" pitchFamily="34" charset="0"/>
              </a:rPr>
              <a:t>Reception Parent/ Carer Lunch</a:t>
            </a:r>
          </a:p>
          <a:p>
            <a:pPr algn="ctr" rtl="0"/>
            <a:endParaRPr lang="en-GB" sz="1200" b="1" dirty="0">
              <a:solidFill>
                <a:schemeClr val="tx1"/>
              </a:solidFill>
              <a:latin typeface="Verdana" panose="020B0604030504040204" pitchFamily="34" charset="0"/>
              <a:ea typeface="Verdana" panose="020B0604030504040204" pitchFamily="34" charset="0"/>
            </a:endParaRPr>
          </a:p>
          <a:p>
            <a:pPr algn="ctr" rtl="0"/>
            <a:r>
              <a:rPr lang="en-GB" sz="1200" dirty="0">
                <a:solidFill>
                  <a:schemeClr val="tx1"/>
                </a:solidFill>
                <a:latin typeface="Verdana" panose="020B0604030504040204" pitchFamily="34" charset="0"/>
                <a:ea typeface="Verdana" panose="020B0604030504040204" pitchFamily="34" charset="0"/>
              </a:rPr>
              <a:t>If you child is in Reception you are invited to school on Friday 26</a:t>
            </a:r>
            <a:r>
              <a:rPr lang="en-GB" sz="1200" baseline="30000" dirty="0">
                <a:solidFill>
                  <a:schemeClr val="tx1"/>
                </a:solidFill>
                <a:latin typeface="Verdana" panose="020B0604030504040204" pitchFamily="34" charset="0"/>
                <a:ea typeface="Verdana" panose="020B0604030504040204" pitchFamily="34" charset="0"/>
              </a:rPr>
              <a:t>th</a:t>
            </a:r>
            <a:r>
              <a:rPr lang="en-GB" sz="1200" dirty="0">
                <a:solidFill>
                  <a:schemeClr val="tx1"/>
                </a:solidFill>
                <a:latin typeface="Verdana" panose="020B0604030504040204" pitchFamily="34" charset="0"/>
                <a:ea typeface="Verdana" panose="020B0604030504040204" pitchFamily="34" charset="0"/>
              </a:rPr>
              <a:t> September to have lunch in the Dining Room with your child. This is limited to one adult per child. If you are unable to attend, your child can be joined by another relative of your choice.</a:t>
            </a:r>
          </a:p>
          <a:p>
            <a:pPr algn="ctr" rtl="0"/>
            <a:endParaRPr lang="en-GB" sz="1200" dirty="0">
              <a:solidFill>
                <a:schemeClr val="tx1"/>
              </a:solidFill>
              <a:latin typeface="Verdana" panose="020B0604030504040204" pitchFamily="34" charset="0"/>
              <a:ea typeface="Verdana" panose="020B0604030504040204" pitchFamily="34" charset="0"/>
            </a:endParaRPr>
          </a:p>
          <a:p>
            <a:pPr algn="ctr" rtl="0"/>
            <a:r>
              <a:rPr lang="en-GB" sz="1200" dirty="0">
                <a:solidFill>
                  <a:schemeClr val="tx1"/>
                </a:solidFill>
                <a:latin typeface="Verdana" panose="020B0604030504040204" pitchFamily="34" charset="0"/>
                <a:ea typeface="Verdana" panose="020B0604030504040204" pitchFamily="34" charset="0"/>
              </a:rPr>
              <a:t>Please complete the Google Form that was issued this week so that we can understand how many adults will be joining us and what you would like for lunch.</a:t>
            </a:r>
          </a:p>
        </p:txBody>
      </p:sp>
      <p:sp>
        <p:nvSpPr>
          <p:cNvPr id="11" name="Rectangle 10">
            <a:extLst>
              <a:ext uri="{FF2B5EF4-FFF2-40B4-BE49-F238E27FC236}">
                <a16:creationId xmlns:a16="http://schemas.microsoft.com/office/drawing/2014/main" id="{E37A014E-C723-47E4-AA52-5D8699A529AD}"/>
              </a:ext>
            </a:extLst>
          </p:cNvPr>
          <p:cNvSpPr/>
          <p:nvPr/>
        </p:nvSpPr>
        <p:spPr>
          <a:xfrm>
            <a:off x="142911" y="4149297"/>
            <a:ext cx="6518038" cy="2327704"/>
          </a:xfrm>
          <a:prstGeom prst="rect">
            <a:avLst/>
          </a:prstGeom>
          <a:solidFill>
            <a:srgbClr val="45734A">
              <a:alpha val="24000"/>
            </a:srgbClr>
          </a:solidFill>
          <a:ln w="38100">
            <a:solidFill>
              <a:srgbClr val="4573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en-GB" sz="1200" b="1" dirty="0">
                <a:solidFill>
                  <a:srgbClr val="333333"/>
                </a:solidFill>
                <a:latin typeface="Verdana" panose="020B0604030504040204" pitchFamily="34" charset="0"/>
                <a:ea typeface="Verdana" panose="020B0604030504040204" pitchFamily="34" charset="0"/>
              </a:rPr>
              <a:t>Pink Day- Remembering Miss Bristow</a:t>
            </a:r>
          </a:p>
          <a:p>
            <a:pPr algn="ctr" fontAlgn="base"/>
            <a:endParaRPr lang="en-GB" sz="1200" dirty="0">
              <a:solidFill>
                <a:srgbClr val="333333"/>
              </a:solidFill>
              <a:latin typeface="Verdana" panose="020B0604030504040204" pitchFamily="34" charset="0"/>
              <a:ea typeface="Verdana" panose="020B0604030504040204" pitchFamily="34" charset="0"/>
            </a:endParaRPr>
          </a:p>
          <a:p>
            <a:pPr algn="ctr" fontAlgn="base"/>
            <a:r>
              <a:rPr lang="en-GB" sz="1200" dirty="0">
                <a:solidFill>
                  <a:srgbClr val="333333"/>
                </a:solidFill>
                <a:latin typeface="Verdana" panose="020B0604030504040204" pitchFamily="34" charset="0"/>
                <a:ea typeface="Verdana" panose="020B0604030504040204" pitchFamily="34" charset="0"/>
              </a:rPr>
              <a:t>On Friday 26</a:t>
            </a:r>
            <a:r>
              <a:rPr lang="en-GB" sz="1200" baseline="30000" dirty="0">
                <a:solidFill>
                  <a:srgbClr val="333333"/>
                </a:solidFill>
                <a:latin typeface="Verdana" panose="020B0604030504040204" pitchFamily="34" charset="0"/>
                <a:ea typeface="Verdana" panose="020B0604030504040204" pitchFamily="34" charset="0"/>
              </a:rPr>
              <a:t>th</a:t>
            </a:r>
            <a:r>
              <a:rPr lang="en-GB" sz="1200" dirty="0">
                <a:solidFill>
                  <a:srgbClr val="333333"/>
                </a:solidFill>
                <a:latin typeface="Verdana" panose="020B0604030504040204" pitchFamily="34" charset="0"/>
                <a:ea typeface="Verdana" panose="020B0604030504040204" pitchFamily="34" charset="0"/>
              </a:rPr>
              <a:t> September it is Pink Day in memory of Miss Bristow. </a:t>
            </a:r>
          </a:p>
          <a:p>
            <a:pPr algn="ctr" fontAlgn="base"/>
            <a:r>
              <a:rPr lang="en-GB" sz="1200" dirty="0">
                <a:solidFill>
                  <a:srgbClr val="333333"/>
                </a:solidFill>
                <a:latin typeface="Verdana" panose="020B0604030504040204" pitchFamily="34" charset="0"/>
                <a:ea typeface="Verdana" panose="020B0604030504040204" pitchFamily="34" charset="0"/>
              </a:rPr>
              <a:t>Please make your donation via </a:t>
            </a:r>
            <a:r>
              <a:rPr lang="en-GB" sz="1200" dirty="0" err="1">
                <a:solidFill>
                  <a:srgbClr val="333333"/>
                </a:solidFill>
                <a:latin typeface="Verdana" panose="020B0604030504040204" pitchFamily="34" charset="0"/>
                <a:ea typeface="Verdana" panose="020B0604030504040204" pitchFamily="34" charset="0"/>
              </a:rPr>
              <a:t>Parentpay</a:t>
            </a:r>
            <a:r>
              <a:rPr lang="en-GB" sz="1200" dirty="0">
                <a:solidFill>
                  <a:srgbClr val="333333"/>
                </a:solidFill>
                <a:latin typeface="Verdana" panose="020B0604030504040204" pitchFamily="34" charset="0"/>
                <a:ea typeface="Verdana" panose="020B0604030504040204" pitchFamily="34" charset="0"/>
              </a:rPr>
              <a:t> and your child can come to school in their own clothes with a splash of pink.</a:t>
            </a:r>
          </a:p>
          <a:p>
            <a:pPr algn="ctr" fontAlgn="base"/>
            <a:endParaRPr lang="en-GB" sz="1200" dirty="0">
              <a:solidFill>
                <a:srgbClr val="333333"/>
              </a:solidFill>
              <a:latin typeface="Verdana" panose="020B0604030504040204" pitchFamily="34" charset="0"/>
              <a:ea typeface="Verdana" panose="020B0604030504040204" pitchFamily="34" charset="0"/>
            </a:endParaRPr>
          </a:p>
          <a:p>
            <a:pPr algn="ctr" fontAlgn="base"/>
            <a:r>
              <a:rPr lang="en-GB" sz="1200" dirty="0">
                <a:solidFill>
                  <a:srgbClr val="333333"/>
                </a:solidFill>
                <a:latin typeface="Verdana" panose="020B0604030504040204" pitchFamily="34" charset="0"/>
                <a:ea typeface="Verdana" panose="020B0604030504040204" pitchFamily="34" charset="0"/>
              </a:rPr>
              <a:t>At the end of the day their will be a pink themed cake sale. Please send in your donations by Thursday 25</a:t>
            </a:r>
            <a:r>
              <a:rPr lang="en-GB" sz="1200" baseline="30000" dirty="0">
                <a:solidFill>
                  <a:srgbClr val="333333"/>
                </a:solidFill>
                <a:latin typeface="Verdana" panose="020B0604030504040204" pitchFamily="34" charset="0"/>
                <a:ea typeface="Verdana" panose="020B0604030504040204" pitchFamily="34" charset="0"/>
              </a:rPr>
              <a:t>th</a:t>
            </a:r>
            <a:r>
              <a:rPr lang="en-GB" sz="1200" dirty="0">
                <a:solidFill>
                  <a:srgbClr val="333333"/>
                </a:solidFill>
                <a:latin typeface="Verdana" panose="020B0604030504040204" pitchFamily="34" charset="0"/>
                <a:ea typeface="Verdana" panose="020B0604030504040204" pitchFamily="34" charset="0"/>
              </a:rPr>
              <a:t> September. We will be accepting cash only at the sale.</a:t>
            </a:r>
          </a:p>
        </p:txBody>
      </p:sp>
      <p:sp>
        <p:nvSpPr>
          <p:cNvPr id="9" name="Rectangle 8">
            <a:extLst>
              <a:ext uri="{FF2B5EF4-FFF2-40B4-BE49-F238E27FC236}">
                <a16:creationId xmlns:a16="http://schemas.microsoft.com/office/drawing/2014/main" id="{A7EBA0B5-BB89-44D3-85B7-7294C7FCDEDF}"/>
              </a:ext>
            </a:extLst>
          </p:cNvPr>
          <p:cNvSpPr/>
          <p:nvPr/>
        </p:nvSpPr>
        <p:spPr>
          <a:xfrm>
            <a:off x="142909" y="6604000"/>
            <a:ext cx="6518039" cy="3081823"/>
          </a:xfrm>
          <a:prstGeom prst="rect">
            <a:avLst/>
          </a:prstGeom>
          <a:solidFill>
            <a:srgbClr val="45734A">
              <a:alpha val="24000"/>
            </a:srgbClr>
          </a:solidFill>
          <a:ln w="38100">
            <a:solidFill>
              <a:srgbClr val="4573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GB" sz="1200" b="1" dirty="0">
                <a:solidFill>
                  <a:schemeClr val="tx1"/>
                </a:solidFill>
                <a:latin typeface="Verdana" panose="020B0604030504040204" pitchFamily="34" charset="0"/>
                <a:ea typeface="Verdana" panose="020B0604030504040204" pitchFamily="34" charset="0"/>
              </a:rPr>
              <a:t>Governor Vacancies – we need your help</a:t>
            </a:r>
          </a:p>
          <a:p>
            <a:pPr algn="ctr" rtl="0"/>
            <a:endParaRPr lang="en-GB" sz="1200" b="1" dirty="0">
              <a:solidFill>
                <a:schemeClr val="tx1"/>
              </a:solidFill>
              <a:latin typeface="Verdana" panose="020B0604030504040204" pitchFamily="34" charset="0"/>
              <a:ea typeface="Verdana" panose="020B0604030504040204" pitchFamily="34" charset="0"/>
            </a:endParaRPr>
          </a:p>
          <a:p>
            <a:pPr algn="ctr" rtl="0"/>
            <a:r>
              <a:rPr lang="en-GB" sz="1200" dirty="0">
                <a:solidFill>
                  <a:schemeClr val="tx1"/>
                </a:solidFill>
                <a:latin typeface="Verdana" panose="020B0604030504040204" pitchFamily="34" charset="0"/>
                <a:ea typeface="Verdana" panose="020B0604030504040204" pitchFamily="34" charset="0"/>
              </a:rPr>
              <a:t>We currently have two Parent Governor vacancies on our board of governors. Governors play a vital role in school development and support the Headteacher and others to ensure the school continues to develop.</a:t>
            </a:r>
          </a:p>
          <a:p>
            <a:pPr algn="ctr" rtl="0"/>
            <a:endParaRPr lang="en-GB" sz="1200" dirty="0">
              <a:solidFill>
                <a:schemeClr val="tx1"/>
              </a:solidFill>
              <a:latin typeface="Verdana" panose="020B0604030504040204" pitchFamily="34" charset="0"/>
              <a:ea typeface="Verdana" panose="020B0604030504040204" pitchFamily="34" charset="0"/>
            </a:endParaRPr>
          </a:p>
          <a:p>
            <a:pPr algn="ctr" rtl="0"/>
            <a:r>
              <a:rPr lang="en-GB" sz="1200" dirty="0">
                <a:solidFill>
                  <a:schemeClr val="tx1"/>
                </a:solidFill>
                <a:latin typeface="Verdana" panose="020B0604030504040204" pitchFamily="34" charset="0"/>
                <a:ea typeface="Verdana" panose="020B0604030504040204" pitchFamily="34" charset="0"/>
              </a:rPr>
              <a:t>If you are interested in this role please see the letter issued this week. If you would like more information please email </a:t>
            </a:r>
            <a:r>
              <a:rPr lang="en-GB" sz="1200" dirty="0">
                <a:solidFill>
                  <a:schemeClr val="tx1"/>
                </a:solidFill>
                <a:latin typeface="Verdana" panose="020B0604030504040204" pitchFamily="34" charset="0"/>
                <a:ea typeface="Verdana" panose="020B0604030504040204" pitchFamily="34" charset="0"/>
                <a:hlinkClick r:id="rId3"/>
              </a:rPr>
              <a:t>office@charvilleacademy.org</a:t>
            </a:r>
            <a:r>
              <a:rPr lang="en-GB" sz="1200" dirty="0">
                <a:solidFill>
                  <a:schemeClr val="tx1"/>
                </a:solidFill>
                <a:latin typeface="Verdana" panose="020B0604030504040204" pitchFamily="34" charset="0"/>
                <a:ea typeface="Verdana" panose="020B0604030504040204" pitchFamily="34" charset="0"/>
              </a:rPr>
              <a:t> </a:t>
            </a:r>
          </a:p>
          <a:p>
            <a:pPr algn="ctr" rtl="0"/>
            <a:endParaRPr lang="en-GB" sz="1200" dirty="0">
              <a:solidFill>
                <a:schemeClr val="tx1"/>
              </a:solidFill>
              <a:latin typeface="Verdana" panose="020B0604030504040204" pitchFamily="34" charset="0"/>
              <a:ea typeface="Verdana" panose="020B0604030504040204" pitchFamily="34" charset="0"/>
            </a:endParaRPr>
          </a:p>
          <a:p>
            <a:pPr algn="ctr" rtl="0"/>
            <a:r>
              <a:rPr lang="en-GB" sz="1200" dirty="0">
                <a:solidFill>
                  <a:schemeClr val="tx1"/>
                </a:solidFill>
                <a:latin typeface="Verdana" panose="020B0604030504040204" pitchFamily="34" charset="0"/>
                <a:ea typeface="Verdana" panose="020B0604030504040204" pitchFamily="34" charset="0"/>
              </a:rPr>
              <a:t>We are also looking for Community Governors to join the board. These are community members who are not parents of the school. If you know of anyone who maybe interested please pas on the office email address.</a:t>
            </a:r>
          </a:p>
        </p:txBody>
      </p:sp>
    </p:spTree>
    <p:extLst>
      <p:ext uri="{BB962C8B-B14F-4D97-AF65-F5344CB8AC3E}">
        <p14:creationId xmlns:p14="http://schemas.microsoft.com/office/powerpoint/2010/main" val="37745236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90D876B-C811-4346-8BAE-B3FF9F484FA2}"/>
              </a:ext>
            </a:extLst>
          </p:cNvPr>
          <p:cNvSpPr/>
          <p:nvPr/>
        </p:nvSpPr>
        <p:spPr>
          <a:xfrm>
            <a:off x="81212" y="204644"/>
            <a:ext cx="6695574" cy="9701356"/>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C25E07D3-D6C2-4DB7-8BFC-495D3CD496C9}"/>
              </a:ext>
            </a:extLst>
          </p:cNvPr>
          <p:cNvPicPr>
            <a:picLocks noChangeAspect="1"/>
          </p:cNvPicPr>
          <p:nvPr/>
        </p:nvPicPr>
        <p:blipFill>
          <a:blip r:embed="rId2"/>
          <a:stretch>
            <a:fillRect/>
          </a:stretch>
        </p:blipFill>
        <p:spPr>
          <a:xfrm>
            <a:off x="2918544" y="220177"/>
            <a:ext cx="1020912" cy="988330"/>
          </a:xfrm>
          <a:prstGeom prst="rect">
            <a:avLst/>
          </a:prstGeom>
        </p:spPr>
      </p:pic>
      <p:sp>
        <p:nvSpPr>
          <p:cNvPr id="10" name="Rectangle 9">
            <a:extLst>
              <a:ext uri="{FF2B5EF4-FFF2-40B4-BE49-F238E27FC236}">
                <a16:creationId xmlns:a16="http://schemas.microsoft.com/office/drawing/2014/main" id="{66507BA6-DDA7-4270-BAF9-34B9B3398AA7}"/>
              </a:ext>
            </a:extLst>
          </p:cNvPr>
          <p:cNvSpPr/>
          <p:nvPr/>
        </p:nvSpPr>
        <p:spPr>
          <a:xfrm>
            <a:off x="162091" y="1224039"/>
            <a:ext cx="6530807" cy="3526347"/>
          </a:xfrm>
          <a:prstGeom prst="rect">
            <a:avLst/>
          </a:prstGeom>
          <a:solidFill>
            <a:srgbClr val="45734A">
              <a:alpha val="24000"/>
            </a:srgbClr>
          </a:solidFill>
          <a:ln w="38100">
            <a:solidFill>
              <a:srgbClr val="4573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400" b="1" dirty="0">
              <a:solidFill>
                <a:schemeClr val="tx1"/>
              </a:solidFill>
              <a:latin typeface="Verdana" panose="020B0604030504040204" pitchFamily="34" charset="0"/>
              <a:ea typeface="Verdana" panose="020B0604030504040204" pitchFamily="34" charset="0"/>
            </a:endParaRPr>
          </a:p>
          <a:p>
            <a:pPr algn="ctr"/>
            <a:endParaRPr lang="en-GB" sz="1400" b="1" dirty="0">
              <a:solidFill>
                <a:schemeClr val="tx1"/>
              </a:solidFill>
              <a:latin typeface="Verdana" panose="020B0604030504040204" pitchFamily="34" charset="0"/>
              <a:ea typeface="Verdana" panose="020B0604030504040204" pitchFamily="34" charset="0"/>
            </a:endParaRPr>
          </a:p>
          <a:p>
            <a:pPr algn="ctr"/>
            <a:endParaRPr lang="en-GB" sz="1400" b="1" dirty="0">
              <a:solidFill>
                <a:schemeClr val="tx1"/>
              </a:solidFill>
              <a:latin typeface="Verdana" panose="020B0604030504040204" pitchFamily="34" charset="0"/>
              <a:ea typeface="Verdana" panose="020B0604030504040204" pitchFamily="34" charset="0"/>
            </a:endParaRPr>
          </a:p>
          <a:p>
            <a:pPr algn="ctr"/>
            <a:endParaRPr lang="en-GB" sz="1400" b="1" u="sng" dirty="0">
              <a:solidFill>
                <a:schemeClr val="tx1"/>
              </a:solidFill>
              <a:latin typeface="Verdana" panose="020B0604030504040204" pitchFamily="34" charset="0"/>
              <a:ea typeface="Verdana" panose="020B0604030504040204" pitchFamily="34" charset="0"/>
            </a:endParaRPr>
          </a:p>
          <a:p>
            <a:pPr algn="ctr"/>
            <a:endParaRPr lang="en-GB" sz="1400" b="1" u="sng" dirty="0">
              <a:solidFill>
                <a:schemeClr val="tx1"/>
              </a:solidFill>
              <a:latin typeface="Verdana" panose="020B0604030504040204" pitchFamily="34" charset="0"/>
              <a:ea typeface="Verdana" panose="020B0604030504040204" pitchFamily="34" charset="0"/>
            </a:endParaRPr>
          </a:p>
          <a:p>
            <a:pPr algn="ctr"/>
            <a:endParaRPr lang="en-GB" sz="1400" b="1" u="sng" dirty="0">
              <a:solidFill>
                <a:schemeClr val="tx1"/>
              </a:solidFill>
              <a:latin typeface="Verdana" panose="020B0604030504040204" pitchFamily="34" charset="0"/>
              <a:ea typeface="Verdana" panose="020B0604030504040204" pitchFamily="34" charset="0"/>
            </a:endParaRPr>
          </a:p>
          <a:p>
            <a:pPr algn="ctr"/>
            <a:endParaRPr lang="en-GB" sz="1400" b="1" u="sng" dirty="0">
              <a:solidFill>
                <a:schemeClr val="tx1"/>
              </a:solidFill>
              <a:latin typeface="Verdana" panose="020B0604030504040204" pitchFamily="34" charset="0"/>
              <a:ea typeface="Verdana" panose="020B0604030504040204" pitchFamily="34" charset="0"/>
            </a:endParaRPr>
          </a:p>
          <a:p>
            <a:pPr algn="ctr"/>
            <a:endParaRPr lang="en-GB" sz="14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r>
              <a:rPr lang="en-GB" sz="1200" b="1" u="sng" dirty="0">
                <a:solidFill>
                  <a:schemeClr val="tx1"/>
                </a:solidFill>
                <a:latin typeface="Verdana" panose="020B0604030504040204" pitchFamily="34" charset="0"/>
                <a:ea typeface="Verdana" panose="020B0604030504040204" pitchFamily="34" charset="0"/>
              </a:rPr>
              <a:t>Key dates</a:t>
            </a:r>
          </a:p>
          <a:p>
            <a:pPr algn="ctr"/>
            <a:endParaRPr lang="en-GB" sz="1200" b="1" u="sng" dirty="0">
              <a:solidFill>
                <a:schemeClr val="tx1"/>
              </a:solidFill>
              <a:latin typeface="Verdana" panose="020B0604030504040204" pitchFamily="34" charset="0"/>
              <a:ea typeface="Verdana" panose="020B0604030504040204" pitchFamily="34" charset="0"/>
            </a:endParaRPr>
          </a:p>
          <a:p>
            <a:pPr algn="ctr"/>
            <a:r>
              <a:rPr lang="en-GB" sz="1200" b="1" dirty="0">
                <a:solidFill>
                  <a:schemeClr val="tx1"/>
                </a:solidFill>
                <a:latin typeface="Verdana" panose="020B0604030504040204" pitchFamily="34" charset="0"/>
                <a:ea typeface="Verdana" panose="020B0604030504040204" pitchFamily="34" charset="0"/>
              </a:rPr>
              <a:t>These are the current dates for </a:t>
            </a:r>
          </a:p>
          <a:p>
            <a:pPr algn="ctr"/>
            <a:r>
              <a:rPr lang="en-GB" sz="1200" b="1" dirty="0">
                <a:solidFill>
                  <a:schemeClr val="tx1"/>
                </a:solidFill>
                <a:latin typeface="Verdana" panose="020B0604030504040204" pitchFamily="34" charset="0"/>
                <a:ea typeface="Verdana" panose="020B0604030504040204" pitchFamily="34" charset="0"/>
              </a:rPr>
              <a:t>Autumn term 1</a:t>
            </a:r>
          </a:p>
          <a:p>
            <a:pPr algn="ctr"/>
            <a:endParaRPr lang="en-GB" sz="1200" b="1" dirty="0">
              <a:solidFill>
                <a:schemeClr val="tx1"/>
              </a:solidFill>
              <a:latin typeface="Verdana" panose="020B0604030504040204" pitchFamily="34" charset="0"/>
              <a:ea typeface="Verdana" panose="020B0604030504040204" pitchFamily="34" charset="0"/>
            </a:endParaRPr>
          </a:p>
          <a:p>
            <a:pPr algn="ctr"/>
            <a:r>
              <a:rPr lang="en-GB" sz="1200" dirty="0">
                <a:solidFill>
                  <a:schemeClr val="tx1"/>
                </a:solidFill>
                <a:latin typeface="Verdana" panose="020B0604030504040204" pitchFamily="34" charset="0"/>
                <a:ea typeface="Verdana" panose="020B0604030504040204" pitchFamily="34" charset="0"/>
              </a:rPr>
              <a:t>26</a:t>
            </a:r>
            <a:r>
              <a:rPr lang="en-GB" sz="1200" baseline="30000" dirty="0">
                <a:solidFill>
                  <a:schemeClr val="tx1"/>
                </a:solidFill>
                <a:latin typeface="Verdana" panose="020B0604030504040204" pitchFamily="34" charset="0"/>
                <a:ea typeface="Verdana" panose="020B0604030504040204" pitchFamily="34" charset="0"/>
              </a:rPr>
              <a:t>th</a:t>
            </a:r>
            <a:r>
              <a:rPr lang="en-GB" sz="1200" dirty="0">
                <a:solidFill>
                  <a:schemeClr val="tx1"/>
                </a:solidFill>
                <a:latin typeface="Verdana" panose="020B0604030504040204" pitchFamily="34" charset="0"/>
                <a:ea typeface="Verdana" panose="020B0604030504040204" pitchFamily="34" charset="0"/>
              </a:rPr>
              <a:t> Sep – Pink Day</a:t>
            </a:r>
          </a:p>
          <a:p>
            <a:pPr algn="ctr"/>
            <a:endParaRPr lang="en-GB" sz="1200" dirty="0">
              <a:solidFill>
                <a:schemeClr val="tx1"/>
              </a:solidFill>
              <a:latin typeface="Verdana" panose="020B0604030504040204" pitchFamily="34" charset="0"/>
              <a:ea typeface="Verdana" panose="020B0604030504040204" pitchFamily="34" charset="0"/>
            </a:endParaRPr>
          </a:p>
          <a:p>
            <a:pPr algn="ctr"/>
            <a:r>
              <a:rPr lang="en-GB" sz="1200" dirty="0">
                <a:solidFill>
                  <a:schemeClr val="tx1"/>
                </a:solidFill>
                <a:latin typeface="Verdana" panose="020B0604030504040204" pitchFamily="34" charset="0"/>
                <a:ea typeface="Verdana" panose="020B0604030504040204" pitchFamily="34" charset="0"/>
              </a:rPr>
              <a:t>29</a:t>
            </a:r>
            <a:r>
              <a:rPr lang="en-GB" sz="1200" baseline="30000" dirty="0">
                <a:solidFill>
                  <a:schemeClr val="tx1"/>
                </a:solidFill>
                <a:latin typeface="Verdana" panose="020B0604030504040204" pitchFamily="34" charset="0"/>
                <a:ea typeface="Verdana" panose="020B0604030504040204" pitchFamily="34" charset="0"/>
              </a:rPr>
              <a:t>th</a:t>
            </a:r>
            <a:r>
              <a:rPr lang="en-GB" sz="1200" dirty="0">
                <a:solidFill>
                  <a:schemeClr val="tx1"/>
                </a:solidFill>
                <a:latin typeface="Verdana" panose="020B0604030504040204" pitchFamily="34" charset="0"/>
                <a:ea typeface="Verdana" panose="020B0604030504040204" pitchFamily="34" charset="0"/>
              </a:rPr>
              <a:t> Sept -  After school clubs commence</a:t>
            </a:r>
          </a:p>
          <a:p>
            <a:pPr algn="ctr"/>
            <a:endParaRPr lang="en-GB" sz="1200" dirty="0">
              <a:solidFill>
                <a:schemeClr val="tx1"/>
              </a:solidFill>
              <a:latin typeface="Verdana" panose="020B0604030504040204" pitchFamily="34" charset="0"/>
              <a:ea typeface="Verdana" panose="020B0604030504040204" pitchFamily="34" charset="0"/>
            </a:endParaRPr>
          </a:p>
          <a:p>
            <a:pPr algn="ctr"/>
            <a:r>
              <a:rPr lang="en-GB" sz="1200" dirty="0">
                <a:solidFill>
                  <a:schemeClr val="tx1"/>
                </a:solidFill>
                <a:latin typeface="Verdana" panose="020B0604030504040204" pitchFamily="34" charset="0"/>
                <a:ea typeface="Verdana" panose="020B0604030504040204" pitchFamily="34" charset="0"/>
              </a:rPr>
              <a:t>23</a:t>
            </a:r>
            <a:r>
              <a:rPr lang="en-GB" sz="1200" baseline="30000" dirty="0">
                <a:solidFill>
                  <a:schemeClr val="tx1"/>
                </a:solidFill>
                <a:latin typeface="Verdana" panose="020B0604030504040204" pitchFamily="34" charset="0"/>
                <a:ea typeface="Verdana" panose="020B0604030504040204" pitchFamily="34" charset="0"/>
              </a:rPr>
              <a:t>rd</a:t>
            </a:r>
            <a:r>
              <a:rPr lang="en-GB" sz="1200" dirty="0">
                <a:solidFill>
                  <a:schemeClr val="tx1"/>
                </a:solidFill>
                <a:latin typeface="Verdana" panose="020B0604030504040204" pitchFamily="34" charset="0"/>
                <a:ea typeface="Verdana" panose="020B0604030504040204" pitchFamily="34" charset="0"/>
              </a:rPr>
              <a:t> Oct –  School Discos</a:t>
            </a:r>
          </a:p>
          <a:p>
            <a:pPr algn="ctr"/>
            <a:endParaRPr lang="en-GB" sz="1200" b="1" dirty="0">
              <a:solidFill>
                <a:schemeClr val="tx1"/>
              </a:solidFill>
              <a:latin typeface="Verdana" panose="020B0604030504040204" pitchFamily="34" charset="0"/>
              <a:ea typeface="Verdana" panose="020B0604030504040204" pitchFamily="34" charset="0"/>
            </a:endParaRPr>
          </a:p>
          <a:p>
            <a:pPr algn="ctr"/>
            <a:r>
              <a:rPr lang="en-GB" sz="1200" dirty="0">
                <a:solidFill>
                  <a:schemeClr val="tx1"/>
                </a:solidFill>
                <a:latin typeface="Verdana" panose="020B0604030504040204" pitchFamily="34" charset="0"/>
                <a:ea typeface="Verdana" panose="020B0604030504040204" pitchFamily="34" charset="0"/>
              </a:rPr>
              <a:t>24</a:t>
            </a:r>
            <a:r>
              <a:rPr lang="en-GB" sz="1200" baseline="30000" dirty="0">
                <a:solidFill>
                  <a:schemeClr val="tx1"/>
                </a:solidFill>
                <a:latin typeface="Verdana" panose="020B0604030504040204" pitchFamily="34" charset="0"/>
                <a:ea typeface="Verdana" panose="020B0604030504040204" pitchFamily="34" charset="0"/>
              </a:rPr>
              <a:t>th</a:t>
            </a:r>
            <a:r>
              <a:rPr lang="en-GB" sz="1200" dirty="0">
                <a:solidFill>
                  <a:schemeClr val="tx1"/>
                </a:solidFill>
                <a:latin typeface="Verdana" panose="020B0604030504040204" pitchFamily="34" charset="0"/>
                <a:ea typeface="Verdana" panose="020B0604030504040204" pitchFamily="34" charset="0"/>
              </a:rPr>
              <a:t> Oct  -  Training day, school closed to children</a:t>
            </a:r>
          </a:p>
          <a:p>
            <a:pPr algn="ctr"/>
            <a:endParaRPr lang="en-GB" sz="1200" dirty="0">
              <a:solidFill>
                <a:schemeClr val="tx1"/>
              </a:solidFill>
              <a:latin typeface="Verdana" panose="020B0604030504040204" pitchFamily="34" charset="0"/>
              <a:ea typeface="Verdana" panose="020B0604030504040204" pitchFamily="34" charset="0"/>
            </a:endParaRPr>
          </a:p>
          <a:p>
            <a:pPr algn="ctr"/>
            <a:r>
              <a:rPr lang="en-GB" sz="1200" dirty="0">
                <a:solidFill>
                  <a:schemeClr val="tx1"/>
                </a:solidFill>
                <a:latin typeface="Verdana" panose="020B0604030504040204" pitchFamily="34" charset="0"/>
                <a:ea typeface="Verdana" panose="020B0604030504040204" pitchFamily="34" charset="0"/>
              </a:rPr>
              <a:t> 27</a:t>
            </a:r>
            <a:r>
              <a:rPr lang="en-GB" sz="1200" baseline="30000" dirty="0">
                <a:solidFill>
                  <a:schemeClr val="tx1"/>
                </a:solidFill>
                <a:latin typeface="Verdana" panose="020B0604030504040204" pitchFamily="34" charset="0"/>
                <a:ea typeface="Verdana" panose="020B0604030504040204" pitchFamily="34" charset="0"/>
              </a:rPr>
              <a:t>th</a:t>
            </a:r>
            <a:r>
              <a:rPr lang="en-GB" sz="1200" dirty="0">
                <a:solidFill>
                  <a:schemeClr val="tx1"/>
                </a:solidFill>
                <a:latin typeface="Verdana" panose="020B0604030504040204" pitchFamily="34" charset="0"/>
                <a:ea typeface="Verdana" panose="020B0604030504040204" pitchFamily="34" charset="0"/>
              </a:rPr>
              <a:t> – 31</a:t>
            </a:r>
            <a:r>
              <a:rPr lang="en-GB" sz="1200" baseline="30000" dirty="0">
                <a:solidFill>
                  <a:schemeClr val="tx1"/>
                </a:solidFill>
                <a:latin typeface="Verdana" panose="020B0604030504040204" pitchFamily="34" charset="0"/>
                <a:ea typeface="Verdana" panose="020B0604030504040204" pitchFamily="34" charset="0"/>
              </a:rPr>
              <a:t>st</a:t>
            </a:r>
            <a:r>
              <a:rPr lang="en-GB" sz="1200" dirty="0">
                <a:solidFill>
                  <a:schemeClr val="tx1"/>
                </a:solidFill>
                <a:latin typeface="Verdana" panose="020B0604030504040204" pitchFamily="34" charset="0"/>
                <a:ea typeface="Verdana" panose="020B0604030504040204" pitchFamily="34" charset="0"/>
              </a:rPr>
              <a:t> Oct -  Half term</a:t>
            </a:r>
          </a:p>
          <a:p>
            <a:pPr algn="ctr"/>
            <a:endParaRPr lang="en-GB" sz="1200" dirty="0">
              <a:solidFill>
                <a:schemeClr val="tx1"/>
              </a:solidFill>
              <a:latin typeface="Verdana" panose="020B0604030504040204" pitchFamily="34" charset="0"/>
              <a:ea typeface="Verdana" panose="020B0604030504040204" pitchFamily="34" charset="0"/>
            </a:endParaRPr>
          </a:p>
          <a:p>
            <a:pPr algn="ctr"/>
            <a:r>
              <a:rPr lang="en-GB" sz="1200" dirty="0">
                <a:solidFill>
                  <a:schemeClr val="tx1"/>
                </a:solidFill>
                <a:latin typeface="Verdana" panose="020B0604030504040204" pitchFamily="34" charset="0"/>
                <a:ea typeface="Verdana" panose="020B0604030504040204" pitchFamily="34" charset="0"/>
              </a:rPr>
              <a:t>3</a:t>
            </a:r>
            <a:r>
              <a:rPr lang="en-GB" sz="1200" baseline="30000" dirty="0">
                <a:solidFill>
                  <a:schemeClr val="tx1"/>
                </a:solidFill>
                <a:latin typeface="Verdana" panose="020B0604030504040204" pitchFamily="34" charset="0"/>
                <a:ea typeface="Verdana" panose="020B0604030504040204" pitchFamily="34" charset="0"/>
              </a:rPr>
              <a:t>rd</a:t>
            </a:r>
            <a:r>
              <a:rPr lang="en-GB" sz="1200" dirty="0">
                <a:solidFill>
                  <a:schemeClr val="tx1"/>
                </a:solidFill>
                <a:latin typeface="Verdana" panose="020B0604030504040204" pitchFamily="34" charset="0"/>
                <a:ea typeface="Verdana" panose="020B0604030504040204" pitchFamily="34" charset="0"/>
              </a:rPr>
              <a:t> Dec  -  Winter Wonderland </a:t>
            </a:r>
          </a:p>
          <a:p>
            <a:pPr algn="ctr"/>
            <a:endParaRPr lang="en-GB" sz="1200" dirty="0">
              <a:solidFill>
                <a:schemeClr val="tx1"/>
              </a:solidFill>
              <a:latin typeface="Verdana" panose="020B0604030504040204" pitchFamily="34" charset="0"/>
              <a:ea typeface="Verdana" panose="020B0604030504040204" pitchFamily="34" charset="0"/>
            </a:endParaRPr>
          </a:p>
          <a:p>
            <a:pPr algn="ctr"/>
            <a:r>
              <a:rPr lang="en-GB" sz="1200" dirty="0">
                <a:solidFill>
                  <a:schemeClr val="tx1"/>
                </a:solidFill>
                <a:latin typeface="Verdana" panose="020B0604030504040204" pitchFamily="34" charset="0"/>
                <a:ea typeface="Verdana" panose="020B0604030504040204" pitchFamily="34" charset="0"/>
              </a:rPr>
              <a:t>19</a:t>
            </a:r>
            <a:r>
              <a:rPr lang="en-GB" sz="1200" baseline="30000" dirty="0">
                <a:solidFill>
                  <a:schemeClr val="tx1"/>
                </a:solidFill>
                <a:latin typeface="Verdana" panose="020B0604030504040204" pitchFamily="34" charset="0"/>
                <a:ea typeface="Verdana" panose="020B0604030504040204" pitchFamily="34" charset="0"/>
              </a:rPr>
              <a:t>th</a:t>
            </a:r>
            <a:r>
              <a:rPr lang="en-GB" sz="1200" dirty="0">
                <a:solidFill>
                  <a:schemeClr val="tx1"/>
                </a:solidFill>
                <a:latin typeface="Verdana" panose="020B0604030504040204" pitchFamily="34" charset="0"/>
                <a:ea typeface="Verdana" panose="020B0604030504040204" pitchFamily="34" charset="0"/>
              </a:rPr>
              <a:t> Dec – End of term, School closes at 1.30pm</a:t>
            </a: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endParaRPr lang="en-GB" sz="1200" dirty="0">
              <a:solidFill>
                <a:schemeClr val="tx1"/>
              </a:solidFill>
              <a:latin typeface="Verdana" panose="020B0604030504040204" pitchFamily="34" charset="0"/>
              <a:ea typeface="Verdana" panose="020B0604030504040204" pitchFamily="34" charset="0"/>
            </a:endParaRPr>
          </a:p>
          <a:p>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p:txBody>
      </p:sp>
      <p:sp>
        <p:nvSpPr>
          <p:cNvPr id="13" name="Rectangle 12">
            <a:extLst>
              <a:ext uri="{FF2B5EF4-FFF2-40B4-BE49-F238E27FC236}">
                <a16:creationId xmlns:a16="http://schemas.microsoft.com/office/drawing/2014/main" id="{E5DF5C8D-95C2-4DC0-A82F-3D5CB318843E}"/>
              </a:ext>
            </a:extLst>
          </p:cNvPr>
          <p:cNvSpPr/>
          <p:nvPr/>
        </p:nvSpPr>
        <p:spPr>
          <a:xfrm>
            <a:off x="159080" y="6827457"/>
            <a:ext cx="6533817" cy="985562"/>
          </a:xfrm>
          <a:prstGeom prst="rect">
            <a:avLst/>
          </a:prstGeom>
          <a:solidFill>
            <a:srgbClr val="45734A">
              <a:alpha val="24000"/>
            </a:srgbClr>
          </a:solidFill>
          <a:ln w="38100">
            <a:solidFill>
              <a:srgbClr val="4573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latin typeface="Verdana" panose="020B0604030504040204" pitchFamily="34" charset="0"/>
                <a:ea typeface="Verdana" panose="020B0604030504040204" pitchFamily="34" charset="0"/>
              </a:rPr>
              <a:t>Whole school Attendance this week is 92.65%</a:t>
            </a:r>
          </a:p>
          <a:p>
            <a:pPr algn="ctr"/>
            <a:endParaRPr lang="en-GB" sz="1200" dirty="0">
              <a:solidFill>
                <a:schemeClr val="tx1"/>
              </a:solidFill>
              <a:latin typeface="Verdana" panose="020B0604030504040204" pitchFamily="34" charset="0"/>
              <a:ea typeface="Verdana" panose="020B0604030504040204" pitchFamily="34" charset="0"/>
            </a:endParaRPr>
          </a:p>
          <a:p>
            <a:pPr algn="ctr"/>
            <a:r>
              <a:rPr lang="en-GB" sz="1200" dirty="0">
                <a:solidFill>
                  <a:schemeClr val="tx1"/>
                </a:solidFill>
                <a:latin typeface="Verdana" panose="020B0604030504040204" pitchFamily="34" charset="0"/>
                <a:ea typeface="Verdana" panose="020B0604030504040204" pitchFamily="34" charset="0"/>
              </a:rPr>
              <a:t>Well done to 4C and 6D who got above 98%</a:t>
            </a:r>
          </a:p>
        </p:txBody>
      </p:sp>
      <p:sp>
        <p:nvSpPr>
          <p:cNvPr id="15" name="Rectangle 14">
            <a:extLst>
              <a:ext uri="{FF2B5EF4-FFF2-40B4-BE49-F238E27FC236}">
                <a16:creationId xmlns:a16="http://schemas.microsoft.com/office/drawing/2014/main" id="{494887DD-DAA6-4BE7-85FE-8286BF41E9E5}"/>
              </a:ext>
            </a:extLst>
          </p:cNvPr>
          <p:cNvSpPr/>
          <p:nvPr/>
        </p:nvSpPr>
        <p:spPr>
          <a:xfrm>
            <a:off x="156071" y="7934875"/>
            <a:ext cx="6536826" cy="1812351"/>
          </a:xfrm>
          <a:prstGeom prst="rect">
            <a:avLst/>
          </a:prstGeom>
          <a:solidFill>
            <a:srgbClr val="D3DED4">
              <a:alpha val="24000"/>
            </a:srgbClr>
          </a:solidFill>
          <a:ln w="38100">
            <a:solidFill>
              <a:srgbClr val="4573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r>
              <a:rPr lang="en-GB" sz="1200" b="1" u="sng" dirty="0">
                <a:solidFill>
                  <a:schemeClr val="tx1"/>
                </a:solidFill>
                <a:latin typeface="Verdana" panose="020B0604030504040204" pitchFamily="34" charset="0"/>
                <a:ea typeface="Verdana" panose="020B0604030504040204" pitchFamily="34" charset="0"/>
              </a:rPr>
              <a:t>Letters/emails home this week</a:t>
            </a:r>
          </a:p>
          <a:p>
            <a:pPr algn="ctr"/>
            <a:endParaRPr lang="en-GB" sz="1200" dirty="0">
              <a:solidFill>
                <a:schemeClr val="tx1"/>
              </a:solidFill>
              <a:latin typeface="Verdana" panose="020B0604030504040204" pitchFamily="34" charset="0"/>
              <a:ea typeface="Verdana" panose="020B0604030504040204" pitchFamily="34" charset="0"/>
            </a:endParaRPr>
          </a:p>
          <a:p>
            <a:pPr algn="ctr"/>
            <a:r>
              <a:rPr lang="en-GB" sz="1200" dirty="0">
                <a:solidFill>
                  <a:schemeClr val="tx1"/>
                </a:solidFill>
                <a:latin typeface="Verdana" panose="020B0604030504040204" pitchFamily="34" charset="0"/>
                <a:ea typeface="Verdana" panose="020B0604030504040204" pitchFamily="34" charset="0"/>
              </a:rPr>
              <a:t>Remembering Miss Bristow – Whole School</a:t>
            </a:r>
          </a:p>
          <a:p>
            <a:pPr algn="ctr"/>
            <a:endParaRPr lang="en-GB" sz="1200" dirty="0">
              <a:solidFill>
                <a:schemeClr val="tx1"/>
              </a:solidFill>
              <a:latin typeface="Verdana" panose="020B0604030504040204" pitchFamily="34" charset="0"/>
              <a:ea typeface="Verdana" panose="020B0604030504040204" pitchFamily="34" charset="0"/>
            </a:endParaRPr>
          </a:p>
          <a:p>
            <a:pPr algn="ctr"/>
            <a:r>
              <a:rPr lang="en-GB" sz="1200" dirty="0">
                <a:solidFill>
                  <a:schemeClr val="tx1"/>
                </a:solidFill>
                <a:latin typeface="Verdana" panose="020B0604030504040204" pitchFamily="34" charset="0"/>
                <a:ea typeface="Verdana" panose="020B0604030504040204" pitchFamily="34" charset="0"/>
              </a:rPr>
              <a:t>Instrumental lessons  -  KS1/KS2</a:t>
            </a:r>
          </a:p>
          <a:p>
            <a:pPr algn="ctr"/>
            <a:endParaRPr lang="en-GB" sz="1200" dirty="0">
              <a:solidFill>
                <a:schemeClr val="tx1"/>
              </a:solidFill>
              <a:latin typeface="Verdana" panose="020B0604030504040204" pitchFamily="34" charset="0"/>
              <a:ea typeface="Verdana" panose="020B0604030504040204" pitchFamily="34" charset="0"/>
            </a:endParaRPr>
          </a:p>
          <a:p>
            <a:pPr algn="ctr"/>
            <a:r>
              <a:rPr lang="en-GB" sz="1200" dirty="0">
                <a:solidFill>
                  <a:schemeClr val="tx1"/>
                </a:solidFill>
                <a:latin typeface="Verdana" panose="020B0604030504040204" pitchFamily="34" charset="0"/>
                <a:ea typeface="Verdana" panose="020B0604030504040204" pitchFamily="34" charset="0"/>
              </a:rPr>
              <a:t>Please also see the flyer attached from The Brook house FC- good luck to our very own Mr Pender.</a:t>
            </a: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p:txBody>
      </p:sp>
      <p:sp>
        <p:nvSpPr>
          <p:cNvPr id="2" name="Rectangle 1">
            <a:extLst>
              <a:ext uri="{FF2B5EF4-FFF2-40B4-BE49-F238E27FC236}">
                <a16:creationId xmlns:a16="http://schemas.microsoft.com/office/drawing/2014/main" id="{1F61AE77-56FC-44D2-99B1-A1A30C376C64}"/>
              </a:ext>
            </a:extLst>
          </p:cNvPr>
          <p:cNvSpPr>
            <a:spLocks noChangeArrowheads="1"/>
          </p:cNvSpPr>
          <p:nvPr/>
        </p:nvSpPr>
        <p:spPr bwMode="auto">
          <a:xfrm>
            <a:off x="371619" y="2820663"/>
            <a:ext cx="299331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7">
            <a:extLst>
              <a:ext uri="{FF2B5EF4-FFF2-40B4-BE49-F238E27FC236}">
                <a16:creationId xmlns:a16="http://schemas.microsoft.com/office/drawing/2014/main" id="{C3A3A439-BFB1-423D-B3EE-765C692F418A}"/>
              </a:ext>
            </a:extLst>
          </p:cNvPr>
          <p:cNvSpPr/>
          <p:nvPr/>
        </p:nvSpPr>
        <p:spPr>
          <a:xfrm>
            <a:off x="159080" y="4893249"/>
            <a:ext cx="6533817" cy="1812351"/>
          </a:xfrm>
          <a:prstGeom prst="rect">
            <a:avLst/>
          </a:prstGeom>
          <a:solidFill>
            <a:srgbClr val="45734A">
              <a:alpha val="24000"/>
            </a:srgbClr>
          </a:solidFill>
          <a:ln w="38100">
            <a:solidFill>
              <a:srgbClr val="4573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solidFill>
                <a:schemeClr val="tx1"/>
              </a:solidFill>
              <a:latin typeface="Verdana" panose="020B0604030504040204" pitchFamily="34" charset="0"/>
              <a:ea typeface="Verdana" panose="020B0604030504040204" pitchFamily="34" charset="0"/>
            </a:endParaRPr>
          </a:p>
          <a:p>
            <a:pPr algn="ctr"/>
            <a:endParaRPr lang="en-GB" dirty="0">
              <a:solidFill>
                <a:schemeClr val="tx1"/>
              </a:solidFill>
              <a:latin typeface="Verdana" panose="020B0604030504040204" pitchFamily="34" charset="0"/>
              <a:ea typeface="Verdana" panose="020B0604030504040204" pitchFamily="34" charset="0"/>
            </a:endParaRPr>
          </a:p>
          <a:p>
            <a:pPr algn="ctr"/>
            <a:r>
              <a:rPr lang="en-GB" sz="1800" dirty="0">
                <a:solidFill>
                  <a:schemeClr val="tx1"/>
                </a:solidFill>
                <a:latin typeface="Verdana" panose="020B0604030504040204" pitchFamily="34" charset="0"/>
                <a:ea typeface="Verdana" panose="020B0604030504040204" pitchFamily="34" charset="0"/>
              </a:rPr>
              <a:t>CURRICULUM BOOKS / HOME LEARNING LETTERS </a:t>
            </a:r>
          </a:p>
          <a:p>
            <a:pPr algn="ctr"/>
            <a:endParaRPr lang="en-GB" dirty="0">
              <a:solidFill>
                <a:schemeClr val="tx1"/>
              </a:solidFill>
              <a:latin typeface="Verdana" panose="020B0604030504040204" pitchFamily="34" charset="0"/>
              <a:ea typeface="Verdana" panose="020B0604030504040204" pitchFamily="34" charset="0"/>
            </a:endParaRPr>
          </a:p>
          <a:p>
            <a:pPr algn="ctr"/>
            <a:r>
              <a:rPr lang="en-GB" sz="1200" dirty="0">
                <a:solidFill>
                  <a:schemeClr val="tx1"/>
                </a:solidFill>
                <a:latin typeface="Verdana" panose="020B0604030504040204" pitchFamily="34" charset="0"/>
                <a:ea typeface="Verdana" panose="020B0604030504040204" pitchFamily="34" charset="0"/>
              </a:rPr>
              <a:t>The curriculum booklets for the Spring term and the Home Learning Policy are on the website.  Please follow the links to access them:-</a:t>
            </a:r>
          </a:p>
          <a:p>
            <a:pPr algn="ctr"/>
            <a:endParaRPr lang="en-GB" sz="1200" dirty="0">
              <a:solidFill>
                <a:schemeClr val="tx1"/>
              </a:solidFill>
              <a:latin typeface="Verdana" panose="020B0604030504040204" pitchFamily="34" charset="0"/>
              <a:ea typeface="Verdana" panose="020B0604030504040204" pitchFamily="34" charset="0"/>
            </a:endParaRPr>
          </a:p>
          <a:p>
            <a:pPr algn="ctr"/>
            <a:r>
              <a:rPr lang="en-GB" sz="1200" dirty="0">
                <a:solidFill>
                  <a:schemeClr val="tx1"/>
                </a:solidFill>
                <a:latin typeface="Verdana" panose="020B0604030504040204" pitchFamily="34" charset="0"/>
                <a:ea typeface="Verdana" panose="020B0604030504040204" pitchFamily="34" charset="0"/>
                <a:hlinkClick r:id="rId3"/>
              </a:rPr>
              <a:t>https://www.charvilleacademy.org/page/?title=Curriculum+Booklets&amp;pid=124&amp;action=saved</a:t>
            </a: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p>
        </p:txBody>
      </p:sp>
    </p:spTree>
    <p:extLst>
      <p:ext uri="{BB962C8B-B14F-4D97-AF65-F5344CB8AC3E}">
        <p14:creationId xmlns:p14="http://schemas.microsoft.com/office/powerpoint/2010/main" val="34623570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lipFill>
          <a:blip xmlns:r="http://schemas.openxmlformats.org/officeDocument/2006/relationships" r:embed="rId1"/>
          <a:tile tx="0" ty="0" sx="100000" sy="100000" flip="none" algn="tl"/>
        </a:blipFill>
        <a:ln w="38100">
          <a:solidFill>
            <a:srgbClr val="45734A"/>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27760</TotalTime>
  <Words>783</Words>
  <Application>Microsoft Office PowerPoint</Application>
  <PresentationFormat>A4 Paper (210x297 mm)</PresentationFormat>
  <Paragraphs>160</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Verdana</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Nathan Groom</dc:creator>
  <cp:lastModifiedBy>Sarah DUHIGG</cp:lastModifiedBy>
  <cp:revision>1101</cp:revision>
  <cp:lastPrinted>2025-02-13T14:21:41Z</cp:lastPrinted>
  <dcterms:created xsi:type="dcterms:W3CDTF">2023-12-19T14:08:25Z</dcterms:created>
  <dcterms:modified xsi:type="dcterms:W3CDTF">2025-09-19T15:18:12Z</dcterms:modified>
</cp:coreProperties>
</file>